
<file path=[Content_Types].xml><?xml version="1.0" encoding="utf-8"?>
<Types xmlns="http://schemas.openxmlformats.org/package/2006/content-types">
  <Default Extension="gif" ContentType="image/gi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6"/>
  </p:notesMasterIdLst>
  <p:sldIdLst>
    <p:sldId id="672" r:id="rId3"/>
    <p:sldId id="684" r:id="rId4"/>
    <p:sldId id="720" r:id="rId5"/>
    <p:sldId id="728" r:id="rId7"/>
    <p:sldId id="760" r:id="rId8"/>
    <p:sldId id="701" r:id="rId9"/>
    <p:sldId id="712" r:id="rId10"/>
    <p:sldId id="826" r:id="rId11"/>
    <p:sldId id="708" r:id="rId12"/>
    <p:sldId id="706" r:id="rId13"/>
    <p:sldId id="822" r:id="rId14"/>
    <p:sldId id="797" r:id="rId15"/>
    <p:sldId id="821" r:id="rId16"/>
    <p:sldId id="718" r:id="rId17"/>
  </p:sldIdLst>
  <p:sldSz cx="9144000" cy="6858000" type="screen4x3"/>
  <p:notesSz cx="6797675" cy="9928225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B88C00"/>
    <a:srgbClr val="FFD757"/>
    <a:srgbClr val="FFFF00"/>
    <a:srgbClr val="99CCFF"/>
    <a:srgbClr val="FF66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6"/>
      </p:cViewPr>
      <p:guideLst>
        <p:guide orient="horz" pos="21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411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numCol="1" anchor="t" anchorCtr="0" compatLnSpc="1"/>
          <a:lstStyle>
            <a:lvl1pPr algn="l" defTabSz="955675" eaLnBrk="0" hangingPunct="0">
              <a:buFontTx/>
              <a:buNone/>
              <a:defRPr sz="13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55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numCol="1" anchor="t" anchorCtr="0" compatLnSpc="1"/>
          <a:lstStyle>
            <a:lvl1pPr algn="r" defTabSz="955675" eaLnBrk="0" hangingPunct="0">
              <a:buFontTx/>
              <a:buNone/>
              <a:defRPr sz="13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55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AD2456-F012-4863-9D22-4861366AE183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numCol="1" anchor="b" anchorCtr="0" compatLnSpc="1"/>
          <a:lstStyle>
            <a:lvl1pPr algn="l" defTabSz="955675" eaLnBrk="0" hangingPunct="0">
              <a:buFontTx/>
              <a:buNone/>
              <a:defRPr sz="13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55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numCol="1" anchor="b" anchorCtr="0" compatLnSpc="1"/>
          <a:lstStyle/>
          <a:p>
            <a:pPr lvl="0" algn="r" defTabSz="955675" fontAlgn="base"/>
            <a:fld id="{9A0DB2DC-4C9A-4742-B13C-FB6460FD3503}" type="slidenum">
              <a:rPr lang="zh-CN" altLang="en-US" sz="13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3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5571" tIns="47786" rIns="95571" bIns="47786" anchor="t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5571" tIns="47786" rIns="95571" bIns="47786" anchor="b"/>
          <a:lstStyle/>
          <a:p>
            <a:pPr lvl="0" algn="r" defTabSz="955675"/>
            <a:fld id="{9A0DB2DC-4C9A-4742-B13C-FB6460FD3503}" type="slidenum">
              <a:rPr lang="zh-CN" altLang="en-US" sz="13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CE8DCA6-00A0-4E03-9D6A-CADE55355113}" type="slidenum">
              <a:rPr lang="zh-CN" altLang="en-US" sz="1300" smtClean="0">
                <a:latin typeface="Arial" panose="020B0604020202020204" pitchFamily="34" charset="0"/>
              </a:rPr>
            </a:fld>
            <a:endParaRPr lang="zh-CN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908175" y="6408738"/>
            <a:ext cx="571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800" b="1" kern="120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 Unicode MS" panose="020B0604020202020204" pitchFamily="34" charset="-122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© 20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13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T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ingyi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(C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ayman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I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slands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) H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olding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C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orp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. 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All rights reserved. </a:t>
            </a:r>
            <a:endParaRPr kumimoji="1" lang="en-US" altLang="zh-TW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  <p:pic>
        <p:nvPicPr>
          <p:cNvPr id="2051" name="图片 1" descr="ksf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88450" cy="6891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4" descr="whitRbox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57275" y="304800"/>
            <a:ext cx="4876800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"/>
          <p:cNvSpPr txBox="1"/>
          <p:nvPr userDrawn="1"/>
        </p:nvSpPr>
        <p:spPr bwMode="auto">
          <a:xfrm>
            <a:off x="1143000" y="342900"/>
            <a:ext cx="2284413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0" fontAlgn="base" hangingPunct="0">
              <a:buClrTx/>
              <a:buSzTx/>
              <a:buFontTx/>
              <a:defRPr/>
            </a:pPr>
            <a:endParaRPr kumimoji="0" lang="zh-TW" altLang="en-US" sz="3200" strike="noStrike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079" name="Picture 17" descr="rImage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52400"/>
            <a:ext cx="10572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09675" y="375285"/>
            <a:ext cx="3909695" cy="741680"/>
          </a:xfrm>
          <a:prstGeom prst="rect">
            <a:avLst/>
          </a:prstGeom>
        </p:spPr>
        <p:txBody>
          <a:bodyPr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 descr="MKH PPT Template RGB-17.png"/>
          <p:cNvPicPr>
            <a:picLocks noChangeAspect="1"/>
          </p:cNvPicPr>
          <p:nvPr userDrawn="1"/>
        </p:nvPicPr>
        <p:blipFill>
          <a:blip r:embed="rId2"/>
          <a:srcRect t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" descr="MKH PPT Template RGB-1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9475" y="6232525"/>
            <a:ext cx="1914525" cy="62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09613" y="644526"/>
            <a:ext cx="7635829" cy="741364"/>
          </a:xfrm>
          <a:prstGeom prst="rect">
            <a:avLst/>
          </a:prstGeom>
        </p:spPr>
        <p:txBody>
          <a:bodyPr lIns="0" tIns="0" rIns="0" bIns="0" rtlCol="0" anchor="t">
            <a:normAutofit/>
          </a:bodyPr>
          <a:lstStyle>
            <a:lvl1pPr>
              <a:defRPr>
                <a:solidFill>
                  <a:srgbClr val="8C7865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09614" y="1755776"/>
            <a:ext cx="7635828" cy="4246563"/>
          </a:xfrm>
          <a:prstGeom prst="rect">
            <a:avLst/>
          </a:prstGeom>
        </p:spPr>
        <p:txBody>
          <a:bodyPr lIns="0" rIns="0" rtlCol="0">
            <a:normAutofit/>
          </a:bodyPr>
          <a:lstStyle>
            <a:lvl1pPr>
              <a:defRPr kumimoji="1" lang="zh-CN" altLang="en-US" sz="2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4pPr>
              <a:defRPr kumimoji="1" lang="zh-CN" altLang="en-US" sz="18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 kumimoji="1" lang="zh-CN" altLang="en-US" sz="14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16675"/>
            <a:ext cx="4173538" cy="365125"/>
          </a:xfrm>
          <a:prstGeom prst="rect">
            <a:avLst/>
          </a:prstGeom>
        </p:spPr>
        <p:txBody>
          <a:bodyPr vert="horz" lIns="0" tIns="46800" rIns="0" bIns="45720" rtlCol="0" anchor="ctr"/>
          <a:lstStyle>
            <a:lvl1pPr algn="l" eaLnBrk="1" hangingPunct="1">
              <a:buFontTx/>
              <a:buNone/>
              <a:defRPr sz="800" b="0" i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©2017 Tingyi(Cayman islands)Holding Corp., All right reserved.</a:t>
            </a: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416675"/>
            <a:ext cx="293688" cy="365125"/>
          </a:xfrm>
          <a:prstGeom prst="rect">
            <a:avLst/>
          </a:prstGeom>
        </p:spPr>
        <p:txBody>
          <a:bodyPr vert="horz" wrap="none" lIns="0" tIns="46800" rIns="0" bIns="45720" numCol="1" anchor="t" anchorCtr="0" compatLnSpc="1"/>
          <a:lstStyle/>
          <a:p>
            <a:pPr lvl="0" algn="r" eaLnBrk="1" fontAlgn="base" hangingPunct="1">
              <a:lnSpc>
                <a:spcPct val="120000"/>
              </a:lnSpc>
            </a:pPr>
            <a:fld id="{9A0DB2DC-4C9A-4742-B13C-FB6460FD3503}" type="slidenum">
              <a:rPr lang="en-US" altLang="zh-CN" sz="900" strike="noStrike" noProof="1" dirty="0"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900" strike="noStrike" noProof="1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16500" y="1538288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7174" name="Picture 2" descr="MKH PPT Template RGB-1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21" descr="MKH PPT Template RGB-1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9475" y="6388100"/>
            <a:ext cx="1914525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09613" y="314325"/>
            <a:ext cx="6643687" cy="7413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709614" y="1349375"/>
            <a:ext cx="7635828" cy="4258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endParaRPr lang="en-US" strike="noStrike" noProof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416675"/>
            <a:ext cx="2936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ctr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96F154-DCD9-4546-BD5A-82040C5078E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8.GIF"/><Relationship Id="rId7" Type="http://schemas.openxmlformats.org/officeDocument/2006/relationships/image" Target="../media/image7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3" descr="2013内页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ksf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8051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1908175" y="6408738"/>
            <a:ext cx="571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800" b="1" kern="120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 Unicode MS" panose="020B0604020202020204" pitchFamily="34" charset="-122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© 20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19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T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ingyi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(C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ayman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I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slands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) H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olding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C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orp</a:t>
            </a:r>
            <a:r>
              <a:rPr kumimoji="1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. </a:t>
            </a:r>
            <a:r>
              <a: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All rights reserved. </a:t>
            </a:r>
            <a:endParaRPr kumimoji="1" lang="en-US" altLang="zh-TW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Microsoft JhengHei" panose="020B0604030504040204" pitchFamily="34" charset="-120"/>
          <a:ea typeface="黑体" panose="02010609060101010101" pitchFamily="49" charset="-122"/>
          <a:cs typeface="宋体" panose="02010600030101010101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Microsoft JhengHei" panose="020B0604030504040204" pitchFamily="34" charset="-120"/>
          <a:ea typeface="黑体" panose="02010609060101010101" pitchFamily="49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Microsoft JhengHei" panose="020B0604030504040204" pitchFamily="34" charset="-120"/>
          <a:ea typeface="黑体" panose="02010609060101010101" pitchFamily="49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Microsoft JhengHei" panose="020B0604030504040204" pitchFamily="34" charset="-120"/>
          <a:ea typeface="黑体" panose="02010609060101010101" pitchFamily="49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Microsoft JhengHei" panose="020B0604030504040204" pitchFamily="34" charset="-120"/>
          <a:ea typeface="黑体" panose="02010609060101010101" pitchFamily="49" charset="-122"/>
          <a:cs typeface="宋体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2E0000"/>
          </a:solidFill>
          <a:latin typeface="Microsoft JhengHei" panose="020B0604030504040204" pitchFamily="34" charset="-120"/>
          <a:ea typeface="宋体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2E0000"/>
          </a:solidFill>
          <a:latin typeface="Microsoft JhengHei" panose="020B0604030504040204" pitchFamily="34" charset="-120"/>
          <a:ea typeface="宋体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2E0000"/>
          </a:solidFill>
          <a:latin typeface="Microsoft JhengHei" panose="020B0604030504040204" pitchFamily="34" charset="-120"/>
          <a:ea typeface="宋体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2E0000"/>
          </a:solidFill>
          <a:latin typeface="Microsoft JhengHei" panose="020B0604030504040204" pitchFamily="34" charset="-120"/>
          <a:ea typeface="宋体" panose="02010600030101010101" pitchFamily="2" charset="-122"/>
        </a:defRPr>
      </a:lvl9pPr>
    </p:titleStyle>
    <p:bodyStyle>
      <a:lvl1pPr marL="186055" indent="-186055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anose="05000000000000000000" pitchFamily="2" charset="2"/>
        <a:buChar char="l"/>
        <a:defRPr sz="2000" b="1">
          <a:solidFill>
            <a:srgbClr val="2E0000"/>
          </a:solidFill>
          <a:latin typeface="+mn-lt"/>
          <a:ea typeface="黑体" panose="02010609060101010101" pitchFamily="49" charset="-122"/>
          <a:cs typeface="宋体" panose="02010600030101010101" pitchFamily="2" charset="-122"/>
        </a:defRPr>
      </a:lvl1pPr>
      <a:lvl2pPr marL="542925" indent="-177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>
          <a:solidFill>
            <a:srgbClr val="2E0000"/>
          </a:solidFill>
          <a:latin typeface="+mn-lt"/>
          <a:ea typeface="黑体" panose="02010609060101010101" pitchFamily="49" charset="-122"/>
          <a:cs typeface="宋体" panose="02010600030101010101" pitchFamily="2" charset="-122"/>
        </a:defRPr>
      </a:lvl2pPr>
      <a:lvl3pPr marL="901700" indent="-1797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rgbClr val="2E0000"/>
          </a:solidFill>
          <a:latin typeface="+mn-lt"/>
          <a:ea typeface="黑体" panose="02010609060101010101" pitchFamily="49" charset="-122"/>
          <a:cs typeface="宋体" panose="02010600030101010101" pitchFamily="2" charset="-122"/>
        </a:defRPr>
      </a:lvl3pPr>
      <a:lvl4pPr marL="1260475" indent="-1797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>
          <a:solidFill>
            <a:srgbClr val="2E0000"/>
          </a:solidFill>
          <a:latin typeface="+mn-lt"/>
          <a:ea typeface="黑体" panose="02010609060101010101" pitchFamily="49" charset="-122"/>
          <a:cs typeface="宋体" panose="02010600030101010101" pitchFamily="2" charset="-122"/>
        </a:defRPr>
      </a:lvl4pPr>
      <a:lvl5pPr marL="1619250" indent="-1797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1">
          <a:solidFill>
            <a:srgbClr val="2E0000"/>
          </a:solidFill>
          <a:latin typeface="+mn-lt"/>
          <a:ea typeface="黑体" panose="02010609060101010101" pitchFamily="49" charset="-122"/>
          <a:cs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rgbClr val="2E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rgbClr val="2E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rgbClr val="2E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rgbClr val="2E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9.jpeg"/><Relationship Id="rId7" Type="http://schemas.openxmlformats.org/officeDocument/2006/relationships/image" Target="../media/image78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3" Type="http://schemas.openxmlformats.org/officeDocument/2006/relationships/image" Target="../media/image7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1.jpe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jpe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jpe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7" Type="http://schemas.openxmlformats.org/officeDocument/2006/relationships/notesSlide" Target="../notesSlides/notesSlide2.xml"/><Relationship Id="rId36" Type="http://schemas.openxmlformats.org/officeDocument/2006/relationships/slideLayout" Target="../slideLayouts/slideLayout4.xml"/><Relationship Id="rId35" Type="http://schemas.openxmlformats.org/officeDocument/2006/relationships/image" Target="../media/image61.png"/><Relationship Id="rId34" Type="http://schemas.openxmlformats.org/officeDocument/2006/relationships/image" Target="../media/image60.png"/><Relationship Id="rId33" Type="http://schemas.openxmlformats.org/officeDocument/2006/relationships/image" Target="../media/image59.png"/><Relationship Id="rId32" Type="http://schemas.openxmlformats.org/officeDocument/2006/relationships/image" Target="../media/image58.png"/><Relationship Id="rId31" Type="http://schemas.openxmlformats.org/officeDocument/2006/relationships/image" Target="../media/image57.jpeg"/><Relationship Id="rId30" Type="http://schemas.openxmlformats.org/officeDocument/2006/relationships/image" Target="../media/image56.jpeg"/><Relationship Id="rId3" Type="http://schemas.openxmlformats.org/officeDocument/2006/relationships/image" Target="../media/image33.png"/><Relationship Id="rId29" Type="http://schemas.openxmlformats.org/officeDocument/2006/relationships/image" Target="../media/image55.jpeg"/><Relationship Id="rId28" Type="http://schemas.openxmlformats.org/officeDocument/2006/relationships/image" Target="../media/image54.png"/><Relationship Id="rId27" Type="http://schemas.openxmlformats.org/officeDocument/2006/relationships/image" Target="../media/image53.png"/><Relationship Id="rId26" Type="http://schemas.openxmlformats.org/officeDocument/2006/relationships/image" Target="../media/image52.png"/><Relationship Id="rId25" Type="http://schemas.openxmlformats.org/officeDocument/2006/relationships/image" Target="../media/image51.png"/><Relationship Id="rId24" Type="http://schemas.openxmlformats.org/officeDocument/2006/relationships/image" Target="../media/image50.png"/><Relationship Id="rId23" Type="http://schemas.openxmlformats.org/officeDocument/2006/relationships/image" Target="../media/image49.png"/><Relationship Id="rId22" Type="http://schemas.openxmlformats.org/officeDocument/2006/relationships/image" Target="../media/image48.png"/><Relationship Id="rId21" Type="http://schemas.openxmlformats.org/officeDocument/2006/relationships/image" Target="../media/image47.png"/><Relationship Id="rId20" Type="http://schemas.openxmlformats.org/officeDocument/2006/relationships/image" Target="../media/image46.png"/><Relationship Id="rId2" Type="http://schemas.openxmlformats.org/officeDocument/2006/relationships/image" Target="../media/image32.png"/><Relationship Id="rId19" Type="http://schemas.openxmlformats.org/officeDocument/2006/relationships/image" Target="../media/image30.png"/><Relationship Id="rId18" Type="http://schemas.openxmlformats.org/officeDocument/2006/relationships/image" Target="../media/image45.png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9.png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/>
          </p:cNvSpPr>
          <p:nvPr>
            <p:ph type="ctrTitle" idx="4294967295"/>
          </p:nvPr>
        </p:nvSpPr>
        <p:spPr>
          <a:xfrm>
            <a:off x="228600" y="2133600"/>
            <a:ext cx="8686800" cy="1447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rPr>
              <a:t>杭州顶益食品有限公司招募宣传册</a:t>
            </a:r>
            <a:endParaRPr kumimoji="0" lang="en-US" altLang="zh-TW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242" name="Rectangle 6"/>
          <p:cNvSpPr txBox="1"/>
          <p:nvPr/>
        </p:nvSpPr>
        <p:spPr>
          <a:xfrm>
            <a:off x="7162800" y="4724400"/>
            <a:ext cx="1676400" cy="129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spcBef>
                <a:spcPct val="20000"/>
              </a:spcBef>
              <a:buClr>
                <a:srgbClr val="3333FF"/>
              </a:buClr>
              <a:buSzPct val="75000"/>
              <a:buFont typeface="Wingdings" panose="05000000000000000000" pitchFamily="2" charset="2"/>
            </a:pPr>
            <a:endParaRPr lang="en-US" altLang="zh-CN" sz="2000" dirty="0">
              <a:latin typeface="Corbel" panose="020B0503020204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灯片编号占位符 1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26" name="Picture 4" descr="whitRbox"/>
          <p:cNvPicPr/>
          <p:nvPr/>
        </p:nvPicPr>
        <p:blipFill>
          <a:blip r:embed="rId1"/>
          <a:stretch>
            <a:fillRect/>
          </a:stretch>
        </p:blipFill>
        <p:spPr>
          <a:xfrm>
            <a:off x="1057275" y="304800"/>
            <a:ext cx="4876800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"/>
          <p:cNvSpPr txBox="1"/>
          <p:nvPr/>
        </p:nvSpPr>
        <p:spPr bwMode="auto">
          <a:xfrm>
            <a:off x="1143000" y="342900"/>
            <a:ext cx="6096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sz="3200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  <a:sym typeface="+mn-ea"/>
              </a:rPr>
              <a:t>招聘需求</a:t>
            </a:r>
            <a:endParaRPr kumimoji="0" lang="zh-CN" altLang="en-US" sz="32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charset="-122"/>
              <a:ea typeface="华文新魏" panose="02010800040101010101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6628" name="Picture 17" descr="r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0572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 Box 20"/>
          <p:cNvSpPr txBox="1"/>
          <p:nvPr/>
        </p:nvSpPr>
        <p:spPr>
          <a:xfrm>
            <a:off x="3861594" y="2622550"/>
            <a:ext cx="1420813" cy="463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实际用人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12788" y="1381125"/>
            <a:ext cx="7718425" cy="609600"/>
            <a:chOff x="2254" y="2282"/>
            <a:chExt cx="12155" cy="960"/>
          </a:xfrm>
        </p:grpSpPr>
        <p:sp>
          <p:nvSpPr>
            <p:cNvPr id="8" name="圆角矩形 7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 b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岗位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798" y="2282"/>
              <a:ext cx="9611" cy="9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zh-CN" sz="2400" b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生产方向储备实习生</a:t>
              </a:r>
              <a:endParaRPr lang="zh-CN" altLang="en-US" b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2788" y="2389505"/>
            <a:ext cx="7718425" cy="609600"/>
            <a:chOff x="2254" y="2282"/>
            <a:chExt cx="12155" cy="960"/>
          </a:xfrm>
        </p:grpSpPr>
        <p:sp>
          <p:nvSpPr>
            <p:cNvPr id="20" name="圆角矩形 19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学历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798" y="2282"/>
              <a:ext cx="9611" cy="9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 b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全日制统招大专及以上</a:t>
              </a:r>
              <a:endParaRPr lang="zh-CN" altLang="en-US" sz="2400" b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2788" y="3397885"/>
            <a:ext cx="7718425" cy="609600"/>
            <a:chOff x="2254" y="2282"/>
            <a:chExt cx="12155" cy="960"/>
          </a:xfrm>
        </p:grpSpPr>
        <p:sp>
          <p:nvSpPr>
            <p:cNvPr id="23" name="圆角矩形 22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798" y="2282"/>
              <a:ext cx="9611" cy="9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zh-CN" sz="2400" b="0" kern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食品、生物技术、机械</a:t>
              </a:r>
              <a:r>
                <a:rPr lang="zh-CN" altLang="en-US" sz="2400" b="0" kern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</a:t>
              </a:r>
              <a:r>
                <a:rPr lang="zh-CN" altLang="zh-CN" sz="2400" b="0" kern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机电等相关专业</a:t>
              </a:r>
              <a:endParaRPr lang="zh-CN" altLang="en-US" sz="2400" b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2788" y="4406265"/>
            <a:ext cx="7718425" cy="1054735"/>
            <a:chOff x="2254" y="2282"/>
            <a:chExt cx="12155" cy="1661"/>
          </a:xfrm>
        </p:grpSpPr>
        <p:sp>
          <p:nvSpPr>
            <p:cNvPr id="27" name="圆角矩形 26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招聘要求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4798" y="2282"/>
              <a:ext cx="9611" cy="166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ct val="100000"/>
                </a:lnSpc>
              </a:pPr>
              <a:r>
                <a:rPr lang="zh-CN" altLang="en-US" sz="1800" b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在校学习成绩良好，专业基础扎实；有专业实践或社会活动经历者优先，学生干部与中共党员优先；学习能力强，积极上进，愿意从基层做起，未来能服从集团内调动。</a:t>
              </a:r>
              <a:endParaRPr lang="zh-CN" altLang="en-US" sz="1800" b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675" y="375285"/>
            <a:ext cx="4276725" cy="741680"/>
          </a:xfrm>
        </p:spPr>
        <p:txBody>
          <a:bodyPr/>
          <a:lstStyle/>
          <a:p>
            <a:r>
              <a:rPr lang="zh-CN" altLang="en-US"/>
              <a:t>工作内容、环境和时间</a:t>
            </a: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95680" y="1456690"/>
            <a:ext cx="7718425" cy="609600"/>
            <a:chOff x="2254" y="2282"/>
            <a:chExt cx="12155" cy="960"/>
          </a:xfrm>
        </p:grpSpPr>
        <p:sp>
          <p:nvSpPr>
            <p:cNvPr id="8" name="圆角矩形 7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工作内容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798" y="2282"/>
              <a:ext cx="9611" cy="9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kumimoji="1" lang="zh-CN" altLang="en-US" sz="2400" b="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自动化生产过程的辅助及异常处理工作</a:t>
              </a:r>
              <a:endParaRPr lang="zh-CN" altLang="en-US" b="0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04995" y="5035868"/>
            <a:ext cx="428434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fontAlgn="b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i="0" u="none" strike="noStrike" kern="0" cap="none" spc="0" normalizeH="0" baseline="0" noProof="0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备注：公司对新进员工进行培训，共计</a:t>
            </a:r>
            <a:r>
              <a:rPr kumimoji="1" lang="en-US" altLang="zh-CN" sz="1800" i="0" u="none" strike="noStrike" kern="0" cap="none" spc="0" normalizeH="0" baseline="0" noProof="0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1-2</a:t>
            </a:r>
            <a:r>
              <a:rPr kumimoji="1" lang="zh-CN" altLang="en-US" sz="1800" i="0" u="none" strike="noStrike" kern="0" cap="none" spc="0" normalizeH="0" baseline="0" noProof="0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天，之后分配至生产车间工作。新人上岗有指定的师傅对个人技能进行辅导。 </a:t>
            </a:r>
            <a:endParaRPr kumimoji="1" lang="zh-CN" altLang="en-US" sz="1800" i="0" u="none" strike="noStrike" kern="0" cap="none" spc="0" normalizeH="0" baseline="0" noProof="0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5680" y="2381885"/>
            <a:ext cx="7718425" cy="609600"/>
            <a:chOff x="2254" y="2282"/>
            <a:chExt cx="12155" cy="960"/>
          </a:xfrm>
        </p:grpSpPr>
        <p:sp>
          <p:nvSpPr>
            <p:cNvPr id="12" name="圆角矩形 11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工作环境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798" y="2282"/>
              <a:ext cx="9611" cy="9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kumimoji="1" lang="zh-CN" altLang="en-US" sz="24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车间内设中央空调、电风扇，温度适宜。</a:t>
              </a:r>
              <a:endParaRPr lang="zh-CN" altLang="en-US" b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5680" y="3334385"/>
            <a:ext cx="7718425" cy="1571625"/>
            <a:chOff x="2254" y="2282"/>
            <a:chExt cx="12155" cy="3054"/>
          </a:xfrm>
        </p:grpSpPr>
        <p:sp>
          <p:nvSpPr>
            <p:cNvPr id="15" name="圆角矩形 14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工作时间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798" y="2282"/>
              <a:ext cx="9611" cy="305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ct val="150000"/>
                </a:lnSpc>
              </a:pP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两班倒，工作时间为</a:t>
              </a:r>
              <a:r>
                <a:rPr kumimoji="1" lang="en-US" altLang="zh-CN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12</a:t>
              </a: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小时</a:t>
              </a:r>
              <a:r>
                <a:rPr kumimoji="1" lang="en-US" altLang="zh-CN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(</a:t>
              </a: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含交接班、吃饭等</a:t>
              </a:r>
              <a:r>
                <a:rPr kumimoji="1" lang="en-US" altLang="zh-CN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)</a:t>
              </a:r>
              <a:endParaRPr kumimoji="1" lang="en-US" altLang="zh-CN" sz="2200" b="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早班</a:t>
              </a:r>
              <a:r>
                <a:rPr kumimoji="1" lang="en-US" altLang="zh-CN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7</a:t>
              </a: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kumimoji="1" lang="en-US" altLang="zh-CN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00—19:00</a:t>
              </a: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，晚班</a:t>
              </a:r>
              <a:r>
                <a:rPr kumimoji="1" lang="en-US" altLang="zh-CN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19:00—</a:t>
              </a: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次日</a:t>
              </a:r>
              <a:r>
                <a:rPr kumimoji="1" lang="en-US" altLang="zh-CN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7</a:t>
              </a: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kumimoji="1" lang="en-US" altLang="zh-CN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00</a:t>
              </a:r>
              <a:endParaRPr kumimoji="1" lang="zh-CN" altLang="en-US" sz="2200" b="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每周早晚班调换一次，每月休</a:t>
              </a:r>
              <a:r>
                <a:rPr kumimoji="1" lang="en-US" altLang="zh-CN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4-8</a:t>
              </a:r>
              <a:r>
                <a:rPr kumimoji="1" lang="zh-CN" altLang="en-US" sz="2200" b="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天</a:t>
              </a:r>
              <a:endParaRPr lang="zh-CN" altLang="en-US" sz="2400" b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28681" name="Picture 16" descr="IMG_08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5130800"/>
            <a:ext cx="1529715" cy="1148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9" descr="1039205614016330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5146040"/>
            <a:ext cx="1489710" cy="111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675" y="374650"/>
            <a:ext cx="3910013" cy="742950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</a:rPr>
              <a:t>薪资福利</a:t>
            </a:r>
            <a:endParaRPr kumimoji="0" lang="zh-CN" altLang="en-US" sz="3200" b="1" i="0" u="none" strike="noStrike" kern="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charset="-122"/>
              <a:ea typeface="华文新魏" panose="02010800040101010101" charset="-122"/>
              <a:cs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95680" y="1456055"/>
            <a:ext cx="7392035" cy="610235"/>
            <a:chOff x="2254" y="2281"/>
            <a:chExt cx="11641" cy="961"/>
          </a:xfrm>
        </p:grpSpPr>
        <p:sp>
          <p:nvSpPr>
            <p:cNvPr id="8" name="圆角矩形 7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实习薪资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798" y="2281"/>
              <a:ext cx="9097" cy="9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 b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180元/班，综合薪资4100~5300元/月</a:t>
              </a:r>
              <a:endParaRPr lang="zh-CN" altLang="en-US" b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95363" y="2543175"/>
            <a:ext cx="7392035" cy="610235"/>
            <a:chOff x="2254" y="2281"/>
            <a:chExt cx="11641" cy="961"/>
          </a:xfrm>
        </p:grpSpPr>
        <p:sp>
          <p:nvSpPr>
            <p:cNvPr id="13" name="圆角矩形 12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免费就餐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798" y="2281"/>
              <a:ext cx="9097" cy="96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 b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工作时间免费提供中餐和晚餐。</a:t>
              </a:r>
              <a:endParaRPr lang="zh-CN" altLang="en-US" sz="2400" b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95680" y="3630295"/>
            <a:ext cx="7391400" cy="610235"/>
            <a:chOff x="2254" y="2281"/>
            <a:chExt cx="11640" cy="961"/>
          </a:xfrm>
        </p:grpSpPr>
        <p:sp>
          <p:nvSpPr>
            <p:cNvPr id="5" name="圆角矩形 4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免费住宿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798" y="2281"/>
              <a:ext cx="9097" cy="9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 b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免费提供住宿和床上用品</a:t>
              </a:r>
              <a:endParaRPr lang="zh-CN" altLang="en-US" b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95680" y="4717415"/>
            <a:ext cx="7391400" cy="610235"/>
            <a:chOff x="2254" y="2281"/>
            <a:chExt cx="11640" cy="961"/>
          </a:xfrm>
        </p:grpSpPr>
        <p:sp>
          <p:nvSpPr>
            <p:cNvPr id="11" name="圆角矩形 10"/>
            <p:cNvSpPr/>
            <p:nvPr/>
          </p:nvSpPr>
          <p:spPr>
            <a:xfrm>
              <a:off x="2254" y="2282"/>
              <a:ext cx="2544" cy="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endParaRPr lang="zh-CN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798" y="2281"/>
              <a:ext cx="9097" cy="9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 b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免费班车、每年周边游等</a:t>
              </a:r>
              <a:endParaRPr lang="zh-CN" altLang="en-US" b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住宿介绍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40728" y="1184593"/>
            <a:ext cx="7543800" cy="1014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508000" algn="l" defTabSz="9144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公司为员工提供免费住宿，</a:t>
            </a:r>
            <a:r>
              <a:rPr kumimoji="1" lang="zh-CN" altLang="en-US" sz="2000" b="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原则上一条生产线人员同住一个宿舍。宿舍楼都有房管统一管理维护，使员工放心，家长安心</a:t>
            </a:r>
            <a:r>
              <a:rPr kumimoji="1" lang="en-US" altLang="zh-CN" sz="2000" b="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! 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58733" y="3184843"/>
            <a:ext cx="390779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水电每月有较大免费额度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99173" y="3944303"/>
            <a:ext cx="714565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免费提供床上用品（被褥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四件套）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16832" y="2425383"/>
            <a:ext cx="6391592" cy="533400"/>
            <a:chOff x="33" y="4750"/>
            <a:chExt cx="10065" cy="840"/>
          </a:xfrm>
        </p:grpSpPr>
        <p:sp>
          <p:nvSpPr>
            <p:cNvPr id="5" name="圆角矩形 4"/>
            <p:cNvSpPr/>
            <p:nvPr/>
          </p:nvSpPr>
          <p:spPr>
            <a:xfrm>
              <a:off x="33" y="4750"/>
              <a:ext cx="2618" cy="8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6~7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人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间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210" y="4750"/>
              <a:ext cx="3496" cy="8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独立卫生间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265" y="4750"/>
              <a:ext cx="2833" cy="8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独立空调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33500" y="5719763"/>
            <a:ext cx="309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kumimoji="1" lang="en-US" altLang="zh-CN" sz="2000" b="0" kern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76045" y="4525010"/>
            <a:ext cx="6391910" cy="1838960"/>
            <a:chOff x="1719" y="7126"/>
            <a:chExt cx="10066" cy="2896"/>
          </a:xfrm>
        </p:grpSpPr>
        <p:pic>
          <p:nvPicPr>
            <p:cNvPr id="4" name="图片 3" descr="ss"/>
            <p:cNvPicPr>
              <a:picLocks noChangeAspect="1"/>
            </p:cNvPicPr>
            <p:nvPr/>
          </p:nvPicPr>
          <p:blipFill>
            <a:blip r:embed="rId1"/>
            <a:srcRect t="8669" b="6065"/>
            <a:stretch>
              <a:fillRect/>
            </a:stretch>
          </p:blipFill>
          <p:spPr>
            <a:xfrm>
              <a:off x="1719" y="7126"/>
              <a:ext cx="4590" cy="2896"/>
            </a:xfrm>
            <a:prstGeom prst="rect">
              <a:avLst/>
            </a:prstGeom>
          </p:spPr>
        </p:pic>
        <p:pic>
          <p:nvPicPr>
            <p:cNvPr id="7" name="图片 6" descr="ssll"/>
            <p:cNvPicPr>
              <a:picLocks noChangeAspect="1"/>
            </p:cNvPicPr>
            <p:nvPr/>
          </p:nvPicPr>
          <p:blipFill>
            <a:blip r:embed="rId2"/>
            <a:srcRect l="-717" t="31297" r="717" b="18870"/>
            <a:stretch>
              <a:fillRect/>
            </a:stretch>
          </p:blipFill>
          <p:spPr>
            <a:xfrm>
              <a:off x="7429" y="7126"/>
              <a:ext cx="4356" cy="2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灯片编号占位符 1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18" name="Picture 4" descr="whitRbox"/>
          <p:cNvPicPr/>
          <p:nvPr/>
        </p:nvPicPr>
        <p:blipFill>
          <a:blip r:embed="rId1"/>
          <a:stretch>
            <a:fillRect/>
          </a:stretch>
        </p:blipFill>
        <p:spPr>
          <a:xfrm>
            <a:off x="1057275" y="304800"/>
            <a:ext cx="4876800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"/>
          <p:cNvSpPr txBox="1"/>
          <p:nvPr/>
        </p:nvSpPr>
        <p:spPr bwMode="auto">
          <a:xfrm>
            <a:off x="1143000" y="342900"/>
            <a:ext cx="6096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sz="3200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  <a:sym typeface="+mn-ea"/>
              </a:rPr>
              <a:t>杭州及周边游玩</a:t>
            </a:r>
            <a:endParaRPr kumimoji="0" lang="zh-TW" altLang="en-US" sz="32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charset="-122"/>
              <a:ea typeface="华文新魏" panose="02010800040101010101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4820" name="Picture 17" descr="r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0572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Text Box 20"/>
          <p:cNvSpPr txBox="1"/>
          <p:nvPr/>
        </p:nvSpPr>
        <p:spPr>
          <a:xfrm>
            <a:off x="3733800" y="2622550"/>
            <a:ext cx="1420813" cy="463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实际用人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2" name="Text Box 25"/>
          <p:cNvSpPr txBox="1"/>
          <p:nvPr/>
        </p:nvSpPr>
        <p:spPr>
          <a:xfrm>
            <a:off x="6337300" y="2743200"/>
            <a:ext cx="134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用人不精准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3" name="Text Box 26"/>
          <p:cNvSpPr txBox="1"/>
          <p:nvPr/>
        </p:nvSpPr>
        <p:spPr>
          <a:xfrm>
            <a:off x="6683375" y="3355975"/>
            <a:ext cx="6540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24" name="Picture 19" descr="苏堤春晓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179513"/>
            <a:ext cx="2884487" cy="147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Picture 21" descr="断桥残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2676525"/>
            <a:ext cx="2846387" cy="166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6" name="Picture 27" descr="雷峰夕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179513"/>
            <a:ext cx="28956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3200400" y="1085215"/>
            <a:ext cx="2733675" cy="50774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algn="just" defTabSz="914400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“上有天堂，下有苏杭”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457200" algn="just" defTabSz="914400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在这里你可以利用休闲之际游览西湖千年美景，领略钱塘江潮的壮观，享受西溪湿地的休闲，感受国际都市繁华。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457200" algn="just" defTabSz="914400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除此之外，周边还有千岛湖、乌镇、绍兴、横店影视城等众多旅游圣地。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457200" algn="just" defTabSz="914400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i="0" u="none" strike="noStrike" kern="0" cap="none" spc="0" normalizeH="0" baseline="0" noProof="0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公司每年还会免费组织员工到各风景区游玩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，遇见不一样的美丽。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34828" name="Picture 46" descr="2007102283540800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4494213"/>
            <a:ext cx="2895600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9" name="Picture 49" descr="2707401_222434750000_2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2743200"/>
            <a:ext cx="2895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0" name="Picture 50" descr="3019822_090503078840_2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88" y="4373563"/>
            <a:ext cx="2846387" cy="166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58788" y="2268538"/>
            <a:ext cx="22860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苏堤春晓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839788" y="3902075"/>
            <a:ext cx="15240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断桥残雪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992188" y="5562600"/>
            <a:ext cx="12192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西塘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6781800" y="5567363"/>
            <a:ext cx="13716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乌镇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6553200" y="3917950"/>
            <a:ext cx="18288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舟山群岛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858000" y="2290763"/>
            <a:ext cx="12192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雷峰夕照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灯片编号占位符 1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290" name="组合 3"/>
          <p:cNvGrpSpPr/>
          <p:nvPr/>
        </p:nvGrpSpPr>
        <p:grpSpPr>
          <a:xfrm>
            <a:off x="1057275" y="304800"/>
            <a:ext cx="6181725" cy="736600"/>
            <a:chOff x="1057275" y="152400"/>
            <a:chExt cx="6181725" cy="736600"/>
          </a:xfrm>
        </p:grpSpPr>
        <p:pic>
          <p:nvPicPr>
            <p:cNvPr id="12291" name="Picture 4" descr="whitRbox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057275" y="152400"/>
              <a:ext cx="4876800" cy="736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Rectangle 2"/>
            <p:cNvSpPr txBox="1"/>
            <p:nvPr/>
          </p:nvSpPr>
          <p:spPr bwMode="auto">
            <a:xfrm>
              <a:off x="1143000" y="190500"/>
              <a:ext cx="6096000" cy="5715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marR="0" defTabSz="914400" eaLnBrk="0" hangingPunct="0">
                <a:buClrTx/>
                <a:buSzTx/>
                <a:buFontTx/>
                <a:defRPr/>
              </a:pPr>
              <a:r>
                <a:rPr kumimoji="0" lang="zh-CN" altLang="en-US" sz="3200" kern="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cs typeface="宋体" panose="02010600030101010101" pitchFamily="2" charset="-122"/>
                  <a:sym typeface="+mn-ea"/>
                </a:rPr>
                <a:t>集团概况</a:t>
              </a:r>
              <a:endParaRPr kumimoji="0" lang="zh-TW" altLang="en-US" sz="3200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12293" name="Picture 17" descr="r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057275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2" descr="顶新集团P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695" y="847725"/>
            <a:ext cx="3627120" cy="2865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8" y="3573463"/>
            <a:ext cx="1457325" cy="71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Text Box 20"/>
          <p:cNvSpPr txBox="1"/>
          <p:nvPr/>
        </p:nvSpPr>
        <p:spPr>
          <a:xfrm>
            <a:off x="747713" y="5445125"/>
            <a:ext cx="1104900" cy="617538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b="0" dirty="0">
                <a:latin typeface="Arial" panose="020B0604020202020204" pitchFamily="34" charset="0"/>
                <a:ea typeface="黑体" panose="02010609060101010101" pitchFamily="49" charset="-122"/>
              </a:rPr>
              <a:t>食品事业</a:t>
            </a:r>
            <a:endParaRPr lang="zh-TW" altLang="en-US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lnSpc>
                <a:spcPct val="115000"/>
              </a:lnSpc>
            </a:pPr>
            <a:r>
              <a:rPr lang="en-US" altLang="zh-TW" sz="1200" b="0" dirty="0">
                <a:latin typeface="Arial" panose="020B0604020202020204" pitchFamily="34" charset="0"/>
                <a:ea typeface="黑体" panose="02010609060101010101" pitchFamily="49" charset="-122"/>
              </a:rPr>
              <a:t>Food</a:t>
            </a:r>
            <a:endParaRPr lang="en-US" altLang="zh-TW" sz="12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29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650" y="3711575"/>
            <a:ext cx="1512888" cy="598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650" y="4608513"/>
            <a:ext cx="1455738" cy="53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9" name="Text Box 21"/>
          <p:cNvSpPr txBox="1"/>
          <p:nvPr/>
        </p:nvSpPr>
        <p:spPr>
          <a:xfrm>
            <a:off x="2484438" y="5430838"/>
            <a:ext cx="1104900" cy="617537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b="0" dirty="0">
                <a:latin typeface="Arial" panose="020B0604020202020204" pitchFamily="34" charset="0"/>
                <a:ea typeface="黑体" panose="02010609060101010101" pitchFamily="49" charset="-122"/>
              </a:rPr>
              <a:t>流通事业</a:t>
            </a:r>
            <a:endParaRPr lang="zh-TW" altLang="en-US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lnSpc>
                <a:spcPct val="115000"/>
              </a:lnSpc>
            </a:pPr>
            <a:r>
              <a:rPr lang="en-US" altLang="zh-TW" sz="1200" b="0" dirty="0">
                <a:latin typeface="Arial" panose="020B0604020202020204" pitchFamily="34" charset="0"/>
                <a:ea typeface="黑体" panose="02010609060101010101" pitchFamily="49" charset="-122"/>
              </a:rPr>
              <a:t>Retail</a:t>
            </a:r>
            <a:endParaRPr lang="en-US" altLang="zh-TW" sz="12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300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875" y="3590925"/>
            <a:ext cx="1008063" cy="95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4608513"/>
            <a:ext cx="1584325" cy="471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2" name="Text Box 22"/>
          <p:cNvSpPr txBox="1"/>
          <p:nvPr/>
        </p:nvSpPr>
        <p:spPr>
          <a:xfrm>
            <a:off x="4002088" y="5424488"/>
            <a:ext cx="1671637" cy="623887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b="0" dirty="0">
                <a:latin typeface="Arial" panose="020B0604020202020204" pitchFamily="34" charset="0"/>
                <a:ea typeface="黑体" panose="02010609060101010101" pitchFamily="49" charset="-122"/>
              </a:rPr>
              <a:t>外食事业</a:t>
            </a:r>
            <a:endParaRPr lang="zh-TW" altLang="en-US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lnSpc>
                <a:spcPct val="115000"/>
              </a:lnSpc>
            </a:pPr>
            <a:r>
              <a:rPr lang="en-US" altLang="zh-TW" sz="1200" b="0" dirty="0">
                <a:latin typeface="Arial" panose="020B0604020202020204" pitchFamily="34" charset="0"/>
                <a:ea typeface="黑体" panose="02010609060101010101" pitchFamily="49" charset="-122"/>
              </a:rPr>
              <a:t>Fast Food Restaurant</a:t>
            </a:r>
            <a:endParaRPr lang="en-US" altLang="zh-TW" sz="12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303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6275" y="3624263"/>
            <a:ext cx="749300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4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1613" y="4418013"/>
            <a:ext cx="742950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1613" y="3671888"/>
            <a:ext cx="693737" cy="62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6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9450" y="4373563"/>
            <a:ext cx="790575" cy="77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7" name="Text Box 23"/>
          <p:cNvSpPr txBox="1"/>
          <p:nvPr/>
        </p:nvSpPr>
        <p:spPr>
          <a:xfrm>
            <a:off x="5999163" y="5445125"/>
            <a:ext cx="1104900" cy="617538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b="0" dirty="0">
                <a:latin typeface="Arial" panose="020B0604020202020204" pitchFamily="34" charset="0"/>
                <a:ea typeface="黑体" panose="02010609060101010101" pitchFamily="49" charset="-122"/>
              </a:rPr>
              <a:t>资材事业</a:t>
            </a:r>
            <a:endParaRPr lang="zh-TW" altLang="en-US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lnSpc>
                <a:spcPct val="115000"/>
              </a:lnSpc>
            </a:pPr>
            <a:r>
              <a:rPr lang="en-US" altLang="zh-TW" sz="1200" b="0" dirty="0">
                <a:latin typeface="Arial" panose="020B0604020202020204" pitchFamily="34" charset="0"/>
                <a:ea typeface="黑体" panose="02010609060101010101" pitchFamily="49" charset="-122"/>
              </a:rPr>
              <a:t>Support</a:t>
            </a:r>
            <a:endParaRPr lang="en-US" altLang="zh-TW" sz="12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308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6188" y="4408488"/>
            <a:ext cx="1008062" cy="757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9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48550" y="3711575"/>
            <a:ext cx="1143000" cy="442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0" name="Text Box 24"/>
          <p:cNvSpPr txBox="1"/>
          <p:nvPr/>
        </p:nvSpPr>
        <p:spPr>
          <a:xfrm>
            <a:off x="7623175" y="5424488"/>
            <a:ext cx="1104900" cy="617537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b="0" dirty="0">
                <a:latin typeface="Arial" panose="020B0604020202020204" pitchFamily="34" charset="0"/>
                <a:ea typeface="黑体" panose="02010609060101010101" pitchFamily="49" charset="-122"/>
              </a:rPr>
              <a:t>地产事业</a:t>
            </a:r>
            <a:endParaRPr lang="zh-TW" altLang="en-US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lnSpc>
                <a:spcPct val="115000"/>
              </a:lnSpc>
            </a:pPr>
            <a:r>
              <a:rPr lang="en-US" altLang="zh-TW" sz="1200" b="0" dirty="0">
                <a:latin typeface="Arial" panose="020B0604020202020204" pitchFamily="34" charset="0"/>
                <a:ea typeface="黑体" panose="02010609060101010101" pitchFamily="49" charset="-122"/>
              </a:rPr>
              <a:t>Real Estate</a:t>
            </a:r>
            <a:endParaRPr lang="en-US" altLang="zh-TW" sz="12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311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338" y="4373563"/>
            <a:ext cx="160337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31825" y="1483995"/>
            <a:ext cx="49485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08000" algn="just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康师傅控股有限公司隶属于顶新国际集团，集团旗下品牌有：康师傅、德克士、味全乳品、康师傅私房牛肉面、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FM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全家便利店等等。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vert="eaVert" wrap="none" lIns="0" tIns="252000" rIns="36000" bIns="45720" anchor="t"/>
          <a:lstStyle/>
          <a:p>
            <a:pPr algn="ctr">
              <a:lnSpc>
                <a:spcPct val="120000"/>
              </a:lnSpc>
            </a:pPr>
            <a:fld id="{9A0DB2DC-4C9A-4742-B13C-FB6460FD3503}" type="slidenum"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4" name="任意多边形 56"/>
          <p:cNvSpPr/>
          <p:nvPr/>
        </p:nvSpPr>
        <p:spPr>
          <a:xfrm rot="-5400000">
            <a:off x="442913" y="1620838"/>
            <a:ext cx="412750" cy="889000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0" tIns="180000" rIns="3600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1991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矩形 24"/>
          <p:cNvSpPr/>
          <p:nvPr/>
        </p:nvSpPr>
        <p:spPr>
          <a:xfrm>
            <a:off x="1081088" y="1933575"/>
            <a:ext cx="2667000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buClr>
                <a:srgbClr val="020540"/>
              </a:buClr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康师傅成立，总部位于天津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16" name="任意多边形 56"/>
          <p:cNvSpPr/>
          <p:nvPr/>
        </p:nvSpPr>
        <p:spPr>
          <a:xfrm rot="-5400000">
            <a:off x="430213" y="2119313"/>
            <a:ext cx="412750" cy="889000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4B800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0" tIns="180000" rIns="3600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7" name="任意多边形 56"/>
          <p:cNvSpPr/>
          <p:nvPr/>
        </p:nvSpPr>
        <p:spPr>
          <a:xfrm rot="-5400000">
            <a:off x="457200" y="3013075"/>
            <a:ext cx="409575" cy="889000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0" tIns="180000" rIns="3600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1996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8" name="矩形 32"/>
          <p:cNvSpPr/>
          <p:nvPr/>
        </p:nvSpPr>
        <p:spPr>
          <a:xfrm>
            <a:off x="1079500" y="2400300"/>
            <a:ext cx="3248025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第</a:t>
            </a:r>
            <a:r>
              <a:rPr lang="en-US" altLang="zh-CN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家方便面工厂成立</a:t>
            </a:r>
            <a:endParaRPr lang="en-US" altLang="zh-CN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19" name="矩形 34"/>
          <p:cNvSpPr/>
          <p:nvPr/>
        </p:nvSpPr>
        <p:spPr>
          <a:xfrm>
            <a:off x="1122363" y="3113088"/>
            <a:ext cx="3248025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饮品事业成立</a:t>
            </a:r>
            <a:endParaRPr lang="en-US" altLang="zh-CN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方便食品事业成立</a:t>
            </a:r>
            <a:endParaRPr lang="en-US" altLang="zh-CN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>
              <a:buClr>
                <a:srgbClr val="020540"/>
              </a:buClr>
            </a:pPr>
            <a:r>
              <a:rPr lang="zh-CN" altLang="en-US" sz="1600" dirty="0">
                <a:solidFill>
                  <a:srgbClr val="B662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在香港联交所上市</a:t>
            </a:r>
            <a:endParaRPr lang="zh-CN" altLang="en-US" sz="1600" dirty="0">
              <a:solidFill>
                <a:srgbClr val="B6620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0" name="任意多边形 56"/>
          <p:cNvSpPr/>
          <p:nvPr/>
        </p:nvSpPr>
        <p:spPr>
          <a:xfrm rot="-5400000">
            <a:off x="4862513" y="1657350"/>
            <a:ext cx="412750" cy="889000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0" tIns="180000" rIns="3600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矩形 43"/>
          <p:cNvSpPr/>
          <p:nvPr/>
        </p:nvSpPr>
        <p:spPr>
          <a:xfrm>
            <a:off x="5513388" y="1855788"/>
            <a:ext cx="3668712" cy="83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020540"/>
              </a:buClr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成立上海运筹中心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与上海迪士尼度假区缔结战略合作</a:t>
            </a:r>
            <a:endParaRPr lang="en-US" altLang="zh-CN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buClr>
                <a:srgbClr val="020540"/>
              </a:buClr>
            </a:pPr>
            <a:r>
              <a:rPr lang="zh-CN" altLang="en-US" sz="1600" dirty="0">
                <a:solidFill>
                  <a:srgbClr val="B662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名列福布斯全球</a:t>
            </a:r>
            <a:r>
              <a:rPr lang="en-US" altLang="zh-CN" sz="1600" dirty="0">
                <a:solidFill>
                  <a:srgbClr val="B662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100</a:t>
            </a:r>
            <a:r>
              <a:rPr lang="zh-CN" altLang="en-US" sz="1600" dirty="0">
                <a:solidFill>
                  <a:srgbClr val="B662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家最具创新力企业</a:t>
            </a:r>
            <a:endParaRPr lang="zh-CN" altLang="en-US" sz="1600" dirty="0">
              <a:solidFill>
                <a:srgbClr val="B6620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2" name="矩形 47"/>
          <p:cNvSpPr/>
          <p:nvPr/>
        </p:nvSpPr>
        <p:spPr>
          <a:xfrm>
            <a:off x="5507038" y="3703638"/>
            <a:ext cx="27114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与英国联合饼干公司合作</a:t>
            </a:r>
            <a:endParaRPr lang="en-US" altLang="zh-CN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代销麦维他饼干产品</a:t>
            </a:r>
            <a:endParaRPr lang="zh-CN" altLang="en-US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矩形 51"/>
          <p:cNvSpPr/>
          <p:nvPr/>
        </p:nvSpPr>
        <p:spPr>
          <a:xfrm>
            <a:off x="5473700" y="4749800"/>
            <a:ext cx="26162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代销阿华田麦芽营养即饮乳品</a:t>
            </a:r>
            <a:endParaRPr lang="zh-CN" altLang="en-US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3324" name="组合 1"/>
          <p:cNvGrpSpPr/>
          <p:nvPr/>
        </p:nvGrpSpPr>
        <p:grpSpPr>
          <a:xfrm>
            <a:off x="136525" y="1668463"/>
            <a:ext cx="69850" cy="4203700"/>
            <a:chOff x="583973" y="967197"/>
            <a:chExt cx="70299" cy="4343400"/>
          </a:xfrm>
        </p:grpSpPr>
        <p:sp>
          <p:nvSpPr>
            <p:cNvPr id="13325" name="任意多边形 54"/>
            <p:cNvSpPr/>
            <p:nvPr/>
          </p:nvSpPr>
          <p:spPr>
            <a:xfrm rot="5400000" flipV="1">
              <a:off x="-560394" y="4095931"/>
              <a:ext cx="2359025" cy="70299"/>
            </a:xfrm>
            <a:custGeom>
              <a:avLst/>
              <a:gdLst/>
              <a:ahLst/>
              <a:cxnLst>
                <a:cxn ang="0">
                  <a:pos x="2359025" y="0"/>
                </a:cxn>
                <a:cxn ang="0">
                  <a:pos x="1888876" y="70299"/>
                </a:cxn>
                <a:cxn ang="0">
                  <a:pos x="1896642" y="35149"/>
                </a:cxn>
                <a:cxn ang="0">
                  <a:pos x="1888877" y="0"/>
                </a:cxn>
                <a:cxn ang="0">
                  <a:pos x="1842470" y="0"/>
                </a:cxn>
                <a:cxn ang="0">
                  <a:pos x="1865235" y="35149"/>
                </a:cxn>
                <a:cxn ang="0">
                  <a:pos x="1842469" y="70299"/>
                </a:cxn>
                <a:cxn ang="0">
                  <a:pos x="1821603" y="69442"/>
                </a:cxn>
                <a:cxn ang="0">
                  <a:pos x="1821603" y="857"/>
                </a:cxn>
                <a:cxn ang="0">
                  <a:pos x="1424167" y="0"/>
                </a:cxn>
                <a:cxn ang="0">
                  <a:pos x="1775950" y="6176"/>
                </a:cxn>
                <a:cxn ang="0">
                  <a:pos x="1775950" y="64123"/>
                </a:cxn>
                <a:cxn ang="0">
                  <a:pos x="1424167" y="70299"/>
                </a:cxn>
                <a:cxn ang="0">
                  <a:pos x="1431933" y="35149"/>
                </a:cxn>
                <a:cxn ang="0">
                  <a:pos x="1424167" y="0"/>
                </a:cxn>
                <a:cxn ang="0">
                  <a:pos x="1377761" y="0"/>
                </a:cxn>
                <a:cxn ang="0">
                  <a:pos x="1400525" y="35149"/>
                </a:cxn>
                <a:cxn ang="0">
                  <a:pos x="1377760" y="70299"/>
                </a:cxn>
                <a:cxn ang="0">
                  <a:pos x="1356893" y="69442"/>
                </a:cxn>
                <a:cxn ang="0">
                  <a:pos x="1356893" y="857"/>
                </a:cxn>
                <a:cxn ang="0">
                  <a:pos x="959458" y="0"/>
                </a:cxn>
                <a:cxn ang="0">
                  <a:pos x="1311240" y="6176"/>
                </a:cxn>
                <a:cxn ang="0">
                  <a:pos x="1311240" y="64123"/>
                </a:cxn>
                <a:cxn ang="0">
                  <a:pos x="959458" y="70299"/>
                </a:cxn>
                <a:cxn ang="0">
                  <a:pos x="967223" y="35149"/>
                </a:cxn>
                <a:cxn ang="0">
                  <a:pos x="959458" y="0"/>
                </a:cxn>
                <a:cxn ang="0">
                  <a:pos x="913052" y="0"/>
                </a:cxn>
                <a:cxn ang="0">
                  <a:pos x="935816" y="35149"/>
                </a:cxn>
                <a:cxn ang="0">
                  <a:pos x="913051" y="70299"/>
                </a:cxn>
                <a:cxn ang="0">
                  <a:pos x="892184" y="69442"/>
                </a:cxn>
                <a:cxn ang="0">
                  <a:pos x="892184" y="857"/>
                </a:cxn>
                <a:cxn ang="0">
                  <a:pos x="494749" y="0"/>
                </a:cxn>
                <a:cxn ang="0">
                  <a:pos x="846531" y="6176"/>
                </a:cxn>
                <a:cxn ang="0">
                  <a:pos x="846531" y="64123"/>
                </a:cxn>
                <a:cxn ang="0">
                  <a:pos x="494749" y="70299"/>
                </a:cxn>
                <a:cxn ang="0">
                  <a:pos x="502514" y="35149"/>
                </a:cxn>
                <a:cxn ang="0">
                  <a:pos x="494749" y="0"/>
                </a:cxn>
                <a:cxn ang="0">
                  <a:pos x="448343" y="0"/>
                </a:cxn>
                <a:cxn ang="0">
                  <a:pos x="471107" y="35149"/>
                </a:cxn>
                <a:cxn ang="0">
                  <a:pos x="448342" y="70299"/>
                </a:cxn>
                <a:cxn ang="0">
                  <a:pos x="427475" y="69442"/>
                </a:cxn>
                <a:cxn ang="0">
                  <a:pos x="427475" y="857"/>
                </a:cxn>
                <a:cxn ang="0">
                  <a:pos x="0" y="0"/>
                </a:cxn>
                <a:cxn ang="0">
                  <a:pos x="381822" y="6176"/>
                </a:cxn>
                <a:cxn ang="0">
                  <a:pos x="381822" y="64123"/>
                </a:cxn>
                <a:cxn ang="0">
                  <a:pos x="0" y="70299"/>
                </a:cxn>
              </a:cxnLst>
              <a:rect l="0" t="0" r="0" b="0"/>
              <a:pathLst>
                <a:path w="11238806" h="282633">
                  <a:moveTo>
                    <a:pt x="8998937" y="0"/>
                  </a:moveTo>
                  <a:lnTo>
                    <a:pt x="11238806" y="0"/>
                  </a:lnTo>
                  <a:lnTo>
                    <a:pt x="11238806" y="282633"/>
                  </a:lnTo>
                  <a:lnTo>
                    <a:pt x="8998936" y="282633"/>
                  </a:lnTo>
                  <a:lnTo>
                    <a:pt x="9012415" y="257801"/>
                  </a:lnTo>
                  <a:cubicBezTo>
                    <a:pt x="9027558" y="221998"/>
                    <a:pt x="9035932" y="182635"/>
                    <a:pt x="9035932" y="141316"/>
                  </a:cubicBezTo>
                  <a:cubicBezTo>
                    <a:pt x="9035932" y="99997"/>
                    <a:pt x="9027558" y="60634"/>
                    <a:pt x="9012415" y="24831"/>
                  </a:cubicBezTo>
                  <a:lnTo>
                    <a:pt x="8998937" y="0"/>
                  </a:lnTo>
                  <a:close/>
                  <a:moveTo>
                    <a:pt x="8695498" y="0"/>
                  </a:moveTo>
                  <a:lnTo>
                    <a:pt x="8777850" y="0"/>
                  </a:lnTo>
                  <a:lnTo>
                    <a:pt x="8794916" y="3446"/>
                  </a:lnTo>
                  <a:cubicBezTo>
                    <a:pt x="8848620" y="26161"/>
                    <a:pt x="8886303" y="79338"/>
                    <a:pt x="8886303" y="141316"/>
                  </a:cubicBezTo>
                  <a:cubicBezTo>
                    <a:pt x="8886303" y="203295"/>
                    <a:pt x="8848620" y="256472"/>
                    <a:pt x="8794916" y="279187"/>
                  </a:cubicBezTo>
                  <a:lnTo>
                    <a:pt x="8777845" y="282633"/>
                  </a:lnTo>
                  <a:lnTo>
                    <a:pt x="8695503" y="282633"/>
                  </a:lnTo>
                  <a:lnTo>
                    <a:pt x="8678432" y="279187"/>
                  </a:lnTo>
                  <a:cubicBezTo>
                    <a:pt x="8624727" y="256472"/>
                    <a:pt x="8587045" y="203295"/>
                    <a:pt x="8587045" y="141316"/>
                  </a:cubicBezTo>
                  <a:cubicBezTo>
                    <a:pt x="8587045" y="79338"/>
                    <a:pt x="8624727" y="26161"/>
                    <a:pt x="8678432" y="3446"/>
                  </a:cubicBezTo>
                  <a:lnTo>
                    <a:pt x="8695498" y="0"/>
                  </a:lnTo>
                  <a:close/>
                  <a:moveTo>
                    <a:pt x="6784981" y="0"/>
                  </a:moveTo>
                  <a:lnTo>
                    <a:pt x="8474411" y="0"/>
                  </a:lnTo>
                  <a:lnTo>
                    <a:pt x="8460933" y="24831"/>
                  </a:lnTo>
                  <a:cubicBezTo>
                    <a:pt x="8445790" y="60634"/>
                    <a:pt x="8437416" y="99997"/>
                    <a:pt x="8437416" y="141316"/>
                  </a:cubicBezTo>
                  <a:cubicBezTo>
                    <a:pt x="8437416" y="182635"/>
                    <a:pt x="8445790" y="221998"/>
                    <a:pt x="8460933" y="257801"/>
                  </a:cubicBezTo>
                  <a:lnTo>
                    <a:pt x="8474412" y="282633"/>
                  </a:lnTo>
                  <a:lnTo>
                    <a:pt x="6784981" y="282633"/>
                  </a:lnTo>
                  <a:lnTo>
                    <a:pt x="6798459" y="257801"/>
                  </a:lnTo>
                  <a:cubicBezTo>
                    <a:pt x="6813602" y="221998"/>
                    <a:pt x="6821976" y="182635"/>
                    <a:pt x="6821976" y="141316"/>
                  </a:cubicBezTo>
                  <a:cubicBezTo>
                    <a:pt x="6821976" y="99997"/>
                    <a:pt x="6813602" y="60634"/>
                    <a:pt x="6798459" y="24831"/>
                  </a:cubicBezTo>
                  <a:lnTo>
                    <a:pt x="6784981" y="0"/>
                  </a:lnTo>
                  <a:close/>
                  <a:moveTo>
                    <a:pt x="6481542" y="0"/>
                  </a:moveTo>
                  <a:lnTo>
                    <a:pt x="6563894" y="0"/>
                  </a:lnTo>
                  <a:lnTo>
                    <a:pt x="6580961" y="3446"/>
                  </a:lnTo>
                  <a:cubicBezTo>
                    <a:pt x="6634665" y="26161"/>
                    <a:pt x="6672347" y="79338"/>
                    <a:pt x="6672347" y="141316"/>
                  </a:cubicBezTo>
                  <a:cubicBezTo>
                    <a:pt x="6672347" y="203295"/>
                    <a:pt x="6634665" y="256472"/>
                    <a:pt x="6580961" y="279187"/>
                  </a:cubicBezTo>
                  <a:lnTo>
                    <a:pt x="6563889" y="282633"/>
                  </a:lnTo>
                  <a:lnTo>
                    <a:pt x="6481547" y="282633"/>
                  </a:lnTo>
                  <a:lnTo>
                    <a:pt x="6464476" y="279187"/>
                  </a:lnTo>
                  <a:cubicBezTo>
                    <a:pt x="6410772" y="256472"/>
                    <a:pt x="6373089" y="203295"/>
                    <a:pt x="6373089" y="141316"/>
                  </a:cubicBezTo>
                  <a:cubicBezTo>
                    <a:pt x="6373089" y="79338"/>
                    <a:pt x="6410772" y="26161"/>
                    <a:pt x="6464476" y="3446"/>
                  </a:cubicBezTo>
                  <a:lnTo>
                    <a:pt x="6481542" y="0"/>
                  </a:lnTo>
                  <a:close/>
                  <a:moveTo>
                    <a:pt x="4571025" y="0"/>
                  </a:moveTo>
                  <a:lnTo>
                    <a:pt x="6260455" y="0"/>
                  </a:lnTo>
                  <a:lnTo>
                    <a:pt x="6246977" y="24831"/>
                  </a:lnTo>
                  <a:cubicBezTo>
                    <a:pt x="6231834" y="60634"/>
                    <a:pt x="6223460" y="99997"/>
                    <a:pt x="6223460" y="141316"/>
                  </a:cubicBezTo>
                  <a:cubicBezTo>
                    <a:pt x="6223460" y="182635"/>
                    <a:pt x="6231834" y="221998"/>
                    <a:pt x="6246977" y="257801"/>
                  </a:cubicBezTo>
                  <a:lnTo>
                    <a:pt x="6260456" y="282633"/>
                  </a:lnTo>
                  <a:lnTo>
                    <a:pt x="4571025" y="282633"/>
                  </a:lnTo>
                  <a:lnTo>
                    <a:pt x="4584503" y="257801"/>
                  </a:lnTo>
                  <a:cubicBezTo>
                    <a:pt x="4599647" y="221998"/>
                    <a:pt x="4608020" y="182635"/>
                    <a:pt x="4608020" y="141316"/>
                  </a:cubicBezTo>
                  <a:cubicBezTo>
                    <a:pt x="4608020" y="99997"/>
                    <a:pt x="4599647" y="60634"/>
                    <a:pt x="4584503" y="24831"/>
                  </a:cubicBezTo>
                  <a:lnTo>
                    <a:pt x="4571025" y="0"/>
                  </a:lnTo>
                  <a:close/>
                  <a:moveTo>
                    <a:pt x="4267587" y="0"/>
                  </a:moveTo>
                  <a:lnTo>
                    <a:pt x="4349938" y="0"/>
                  </a:lnTo>
                  <a:lnTo>
                    <a:pt x="4367005" y="3446"/>
                  </a:lnTo>
                  <a:cubicBezTo>
                    <a:pt x="4420709" y="26161"/>
                    <a:pt x="4458391" y="79338"/>
                    <a:pt x="4458391" y="141316"/>
                  </a:cubicBezTo>
                  <a:cubicBezTo>
                    <a:pt x="4458391" y="203295"/>
                    <a:pt x="4420709" y="256472"/>
                    <a:pt x="4367005" y="279187"/>
                  </a:cubicBezTo>
                  <a:lnTo>
                    <a:pt x="4349933" y="282633"/>
                  </a:lnTo>
                  <a:lnTo>
                    <a:pt x="4267591" y="282633"/>
                  </a:lnTo>
                  <a:lnTo>
                    <a:pt x="4250520" y="279187"/>
                  </a:lnTo>
                  <a:cubicBezTo>
                    <a:pt x="4196816" y="256472"/>
                    <a:pt x="4159133" y="203295"/>
                    <a:pt x="4159133" y="141316"/>
                  </a:cubicBezTo>
                  <a:cubicBezTo>
                    <a:pt x="4159133" y="79338"/>
                    <a:pt x="4196816" y="26161"/>
                    <a:pt x="4250520" y="3446"/>
                  </a:cubicBezTo>
                  <a:lnTo>
                    <a:pt x="4267587" y="0"/>
                  </a:lnTo>
                  <a:close/>
                  <a:moveTo>
                    <a:pt x="2357070" y="0"/>
                  </a:moveTo>
                  <a:lnTo>
                    <a:pt x="4046499" y="0"/>
                  </a:lnTo>
                  <a:lnTo>
                    <a:pt x="4033022" y="24831"/>
                  </a:lnTo>
                  <a:cubicBezTo>
                    <a:pt x="4017878" y="60634"/>
                    <a:pt x="4009505" y="99997"/>
                    <a:pt x="4009505" y="141316"/>
                  </a:cubicBezTo>
                  <a:cubicBezTo>
                    <a:pt x="4009505" y="182635"/>
                    <a:pt x="4017878" y="221998"/>
                    <a:pt x="4033022" y="257801"/>
                  </a:cubicBezTo>
                  <a:lnTo>
                    <a:pt x="4046500" y="282633"/>
                  </a:lnTo>
                  <a:lnTo>
                    <a:pt x="2357069" y="282633"/>
                  </a:lnTo>
                  <a:lnTo>
                    <a:pt x="2370548" y="257801"/>
                  </a:lnTo>
                  <a:cubicBezTo>
                    <a:pt x="2385691" y="221998"/>
                    <a:pt x="2394065" y="182635"/>
                    <a:pt x="2394065" y="141316"/>
                  </a:cubicBezTo>
                  <a:cubicBezTo>
                    <a:pt x="2394065" y="99997"/>
                    <a:pt x="2385691" y="60634"/>
                    <a:pt x="2370548" y="24831"/>
                  </a:cubicBezTo>
                  <a:lnTo>
                    <a:pt x="2357070" y="0"/>
                  </a:lnTo>
                  <a:close/>
                  <a:moveTo>
                    <a:pt x="2053631" y="0"/>
                  </a:moveTo>
                  <a:lnTo>
                    <a:pt x="2135983" y="0"/>
                  </a:lnTo>
                  <a:lnTo>
                    <a:pt x="2153049" y="3446"/>
                  </a:lnTo>
                  <a:cubicBezTo>
                    <a:pt x="2206753" y="26161"/>
                    <a:pt x="2244436" y="79338"/>
                    <a:pt x="2244436" y="141316"/>
                  </a:cubicBezTo>
                  <a:cubicBezTo>
                    <a:pt x="2244436" y="203295"/>
                    <a:pt x="2206753" y="256472"/>
                    <a:pt x="2153049" y="279187"/>
                  </a:cubicBezTo>
                  <a:lnTo>
                    <a:pt x="2135978" y="282633"/>
                  </a:lnTo>
                  <a:lnTo>
                    <a:pt x="2053636" y="282633"/>
                  </a:lnTo>
                  <a:lnTo>
                    <a:pt x="2036565" y="279187"/>
                  </a:lnTo>
                  <a:cubicBezTo>
                    <a:pt x="1982860" y="256472"/>
                    <a:pt x="1945178" y="203295"/>
                    <a:pt x="1945178" y="141316"/>
                  </a:cubicBezTo>
                  <a:cubicBezTo>
                    <a:pt x="1945178" y="79338"/>
                    <a:pt x="1982860" y="26161"/>
                    <a:pt x="2036565" y="3446"/>
                  </a:cubicBezTo>
                  <a:lnTo>
                    <a:pt x="2053631" y="0"/>
                  </a:lnTo>
                  <a:close/>
                  <a:moveTo>
                    <a:pt x="0" y="0"/>
                  </a:moveTo>
                  <a:lnTo>
                    <a:pt x="1832544" y="0"/>
                  </a:lnTo>
                  <a:lnTo>
                    <a:pt x="1819066" y="24831"/>
                  </a:lnTo>
                  <a:cubicBezTo>
                    <a:pt x="1803923" y="60634"/>
                    <a:pt x="1795549" y="99997"/>
                    <a:pt x="1795549" y="141316"/>
                  </a:cubicBezTo>
                  <a:cubicBezTo>
                    <a:pt x="1795549" y="182635"/>
                    <a:pt x="1803923" y="221998"/>
                    <a:pt x="1819066" y="257801"/>
                  </a:cubicBezTo>
                  <a:lnTo>
                    <a:pt x="1832544" y="282633"/>
                  </a:lnTo>
                  <a:lnTo>
                    <a:pt x="0" y="282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任意多边形 54"/>
            <p:cNvSpPr/>
            <p:nvPr/>
          </p:nvSpPr>
          <p:spPr>
            <a:xfrm rot="5400000" flipV="1">
              <a:off x="-560394" y="2111556"/>
              <a:ext cx="2359025" cy="70299"/>
            </a:xfrm>
            <a:custGeom>
              <a:avLst/>
              <a:gdLst/>
              <a:ahLst/>
              <a:cxnLst>
                <a:cxn ang="0">
                  <a:pos x="2359025" y="0"/>
                </a:cxn>
                <a:cxn ang="0">
                  <a:pos x="1888876" y="70299"/>
                </a:cxn>
                <a:cxn ang="0">
                  <a:pos x="1896642" y="35149"/>
                </a:cxn>
                <a:cxn ang="0">
                  <a:pos x="1888877" y="0"/>
                </a:cxn>
                <a:cxn ang="0">
                  <a:pos x="1842470" y="0"/>
                </a:cxn>
                <a:cxn ang="0">
                  <a:pos x="1865235" y="35149"/>
                </a:cxn>
                <a:cxn ang="0">
                  <a:pos x="1842469" y="70299"/>
                </a:cxn>
                <a:cxn ang="0">
                  <a:pos x="1821603" y="69442"/>
                </a:cxn>
                <a:cxn ang="0">
                  <a:pos x="1821603" y="857"/>
                </a:cxn>
                <a:cxn ang="0">
                  <a:pos x="1424167" y="0"/>
                </a:cxn>
                <a:cxn ang="0">
                  <a:pos x="1775950" y="6176"/>
                </a:cxn>
                <a:cxn ang="0">
                  <a:pos x="1775950" y="64123"/>
                </a:cxn>
                <a:cxn ang="0">
                  <a:pos x="1424167" y="70299"/>
                </a:cxn>
                <a:cxn ang="0">
                  <a:pos x="1431933" y="35149"/>
                </a:cxn>
                <a:cxn ang="0">
                  <a:pos x="1424167" y="0"/>
                </a:cxn>
                <a:cxn ang="0">
                  <a:pos x="1377761" y="0"/>
                </a:cxn>
                <a:cxn ang="0">
                  <a:pos x="1400525" y="35149"/>
                </a:cxn>
                <a:cxn ang="0">
                  <a:pos x="1377760" y="70299"/>
                </a:cxn>
                <a:cxn ang="0">
                  <a:pos x="1356893" y="69442"/>
                </a:cxn>
                <a:cxn ang="0">
                  <a:pos x="1356893" y="857"/>
                </a:cxn>
                <a:cxn ang="0">
                  <a:pos x="959458" y="0"/>
                </a:cxn>
                <a:cxn ang="0">
                  <a:pos x="1311240" y="6176"/>
                </a:cxn>
                <a:cxn ang="0">
                  <a:pos x="1311240" y="64123"/>
                </a:cxn>
                <a:cxn ang="0">
                  <a:pos x="959458" y="70299"/>
                </a:cxn>
                <a:cxn ang="0">
                  <a:pos x="967223" y="35149"/>
                </a:cxn>
                <a:cxn ang="0">
                  <a:pos x="959458" y="0"/>
                </a:cxn>
                <a:cxn ang="0">
                  <a:pos x="913052" y="0"/>
                </a:cxn>
                <a:cxn ang="0">
                  <a:pos x="935816" y="35149"/>
                </a:cxn>
                <a:cxn ang="0">
                  <a:pos x="913051" y="70299"/>
                </a:cxn>
                <a:cxn ang="0">
                  <a:pos x="892184" y="69442"/>
                </a:cxn>
                <a:cxn ang="0">
                  <a:pos x="892184" y="857"/>
                </a:cxn>
                <a:cxn ang="0">
                  <a:pos x="494749" y="0"/>
                </a:cxn>
                <a:cxn ang="0">
                  <a:pos x="846531" y="6176"/>
                </a:cxn>
                <a:cxn ang="0">
                  <a:pos x="846531" y="64123"/>
                </a:cxn>
                <a:cxn ang="0">
                  <a:pos x="494749" y="70299"/>
                </a:cxn>
                <a:cxn ang="0">
                  <a:pos x="502514" y="35149"/>
                </a:cxn>
                <a:cxn ang="0">
                  <a:pos x="494749" y="0"/>
                </a:cxn>
                <a:cxn ang="0">
                  <a:pos x="448343" y="0"/>
                </a:cxn>
                <a:cxn ang="0">
                  <a:pos x="471107" y="35149"/>
                </a:cxn>
                <a:cxn ang="0">
                  <a:pos x="448342" y="70299"/>
                </a:cxn>
                <a:cxn ang="0">
                  <a:pos x="427475" y="69442"/>
                </a:cxn>
                <a:cxn ang="0">
                  <a:pos x="427475" y="857"/>
                </a:cxn>
                <a:cxn ang="0">
                  <a:pos x="0" y="0"/>
                </a:cxn>
                <a:cxn ang="0">
                  <a:pos x="381822" y="6176"/>
                </a:cxn>
                <a:cxn ang="0">
                  <a:pos x="381822" y="64123"/>
                </a:cxn>
                <a:cxn ang="0">
                  <a:pos x="0" y="70299"/>
                </a:cxn>
              </a:cxnLst>
              <a:rect l="0" t="0" r="0" b="0"/>
              <a:pathLst>
                <a:path w="11238806" h="282633">
                  <a:moveTo>
                    <a:pt x="8998937" y="0"/>
                  </a:moveTo>
                  <a:lnTo>
                    <a:pt x="11238806" y="0"/>
                  </a:lnTo>
                  <a:lnTo>
                    <a:pt x="11238806" y="282633"/>
                  </a:lnTo>
                  <a:lnTo>
                    <a:pt x="8998936" y="282633"/>
                  </a:lnTo>
                  <a:lnTo>
                    <a:pt x="9012415" y="257801"/>
                  </a:lnTo>
                  <a:cubicBezTo>
                    <a:pt x="9027558" y="221998"/>
                    <a:pt x="9035932" y="182635"/>
                    <a:pt x="9035932" y="141316"/>
                  </a:cubicBezTo>
                  <a:cubicBezTo>
                    <a:pt x="9035932" y="99997"/>
                    <a:pt x="9027558" y="60634"/>
                    <a:pt x="9012415" y="24831"/>
                  </a:cubicBezTo>
                  <a:lnTo>
                    <a:pt x="8998937" y="0"/>
                  </a:lnTo>
                  <a:close/>
                  <a:moveTo>
                    <a:pt x="8695498" y="0"/>
                  </a:moveTo>
                  <a:lnTo>
                    <a:pt x="8777850" y="0"/>
                  </a:lnTo>
                  <a:lnTo>
                    <a:pt x="8794916" y="3446"/>
                  </a:lnTo>
                  <a:cubicBezTo>
                    <a:pt x="8848620" y="26161"/>
                    <a:pt x="8886303" y="79338"/>
                    <a:pt x="8886303" y="141316"/>
                  </a:cubicBezTo>
                  <a:cubicBezTo>
                    <a:pt x="8886303" y="203295"/>
                    <a:pt x="8848620" y="256472"/>
                    <a:pt x="8794916" y="279187"/>
                  </a:cubicBezTo>
                  <a:lnTo>
                    <a:pt x="8777845" y="282633"/>
                  </a:lnTo>
                  <a:lnTo>
                    <a:pt x="8695503" y="282633"/>
                  </a:lnTo>
                  <a:lnTo>
                    <a:pt x="8678432" y="279187"/>
                  </a:lnTo>
                  <a:cubicBezTo>
                    <a:pt x="8624727" y="256472"/>
                    <a:pt x="8587045" y="203295"/>
                    <a:pt x="8587045" y="141316"/>
                  </a:cubicBezTo>
                  <a:cubicBezTo>
                    <a:pt x="8587045" y="79338"/>
                    <a:pt x="8624727" y="26161"/>
                    <a:pt x="8678432" y="3446"/>
                  </a:cubicBezTo>
                  <a:lnTo>
                    <a:pt x="8695498" y="0"/>
                  </a:lnTo>
                  <a:close/>
                  <a:moveTo>
                    <a:pt x="6784981" y="0"/>
                  </a:moveTo>
                  <a:lnTo>
                    <a:pt x="8474411" y="0"/>
                  </a:lnTo>
                  <a:lnTo>
                    <a:pt x="8460933" y="24831"/>
                  </a:lnTo>
                  <a:cubicBezTo>
                    <a:pt x="8445790" y="60634"/>
                    <a:pt x="8437416" y="99997"/>
                    <a:pt x="8437416" y="141316"/>
                  </a:cubicBezTo>
                  <a:cubicBezTo>
                    <a:pt x="8437416" y="182635"/>
                    <a:pt x="8445790" y="221998"/>
                    <a:pt x="8460933" y="257801"/>
                  </a:cubicBezTo>
                  <a:lnTo>
                    <a:pt x="8474412" y="282633"/>
                  </a:lnTo>
                  <a:lnTo>
                    <a:pt x="6784981" y="282633"/>
                  </a:lnTo>
                  <a:lnTo>
                    <a:pt x="6798459" y="257801"/>
                  </a:lnTo>
                  <a:cubicBezTo>
                    <a:pt x="6813602" y="221998"/>
                    <a:pt x="6821976" y="182635"/>
                    <a:pt x="6821976" y="141316"/>
                  </a:cubicBezTo>
                  <a:cubicBezTo>
                    <a:pt x="6821976" y="99997"/>
                    <a:pt x="6813602" y="60634"/>
                    <a:pt x="6798459" y="24831"/>
                  </a:cubicBezTo>
                  <a:lnTo>
                    <a:pt x="6784981" y="0"/>
                  </a:lnTo>
                  <a:close/>
                  <a:moveTo>
                    <a:pt x="6481542" y="0"/>
                  </a:moveTo>
                  <a:lnTo>
                    <a:pt x="6563894" y="0"/>
                  </a:lnTo>
                  <a:lnTo>
                    <a:pt x="6580961" y="3446"/>
                  </a:lnTo>
                  <a:cubicBezTo>
                    <a:pt x="6634665" y="26161"/>
                    <a:pt x="6672347" y="79338"/>
                    <a:pt x="6672347" y="141316"/>
                  </a:cubicBezTo>
                  <a:cubicBezTo>
                    <a:pt x="6672347" y="203295"/>
                    <a:pt x="6634665" y="256472"/>
                    <a:pt x="6580961" y="279187"/>
                  </a:cubicBezTo>
                  <a:lnTo>
                    <a:pt x="6563889" y="282633"/>
                  </a:lnTo>
                  <a:lnTo>
                    <a:pt x="6481547" y="282633"/>
                  </a:lnTo>
                  <a:lnTo>
                    <a:pt x="6464476" y="279187"/>
                  </a:lnTo>
                  <a:cubicBezTo>
                    <a:pt x="6410772" y="256472"/>
                    <a:pt x="6373089" y="203295"/>
                    <a:pt x="6373089" y="141316"/>
                  </a:cubicBezTo>
                  <a:cubicBezTo>
                    <a:pt x="6373089" y="79338"/>
                    <a:pt x="6410772" y="26161"/>
                    <a:pt x="6464476" y="3446"/>
                  </a:cubicBezTo>
                  <a:lnTo>
                    <a:pt x="6481542" y="0"/>
                  </a:lnTo>
                  <a:close/>
                  <a:moveTo>
                    <a:pt x="4571025" y="0"/>
                  </a:moveTo>
                  <a:lnTo>
                    <a:pt x="6260455" y="0"/>
                  </a:lnTo>
                  <a:lnTo>
                    <a:pt x="6246977" y="24831"/>
                  </a:lnTo>
                  <a:cubicBezTo>
                    <a:pt x="6231834" y="60634"/>
                    <a:pt x="6223460" y="99997"/>
                    <a:pt x="6223460" y="141316"/>
                  </a:cubicBezTo>
                  <a:cubicBezTo>
                    <a:pt x="6223460" y="182635"/>
                    <a:pt x="6231834" y="221998"/>
                    <a:pt x="6246977" y="257801"/>
                  </a:cubicBezTo>
                  <a:lnTo>
                    <a:pt x="6260456" y="282633"/>
                  </a:lnTo>
                  <a:lnTo>
                    <a:pt x="4571025" y="282633"/>
                  </a:lnTo>
                  <a:lnTo>
                    <a:pt x="4584503" y="257801"/>
                  </a:lnTo>
                  <a:cubicBezTo>
                    <a:pt x="4599647" y="221998"/>
                    <a:pt x="4608020" y="182635"/>
                    <a:pt x="4608020" y="141316"/>
                  </a:cubicBezTo>
                  <a:cubicBezTo>
                    <a:pt x="4608020" y="99997"/>
                    <a:pt x="4599647" y="60634"/>
                    <a:pt x="4584503" y="24831"/>
                  </a:cubicBezTo>
                  <a:lnTo>
                    <a:pt x="4571025" y="0"/>
                  </a:lnTo>
                  <a:close/>
                  <a:moveTo>
                    <a:pt x="4267587" y="0"/>
                  </a:moveTo>
                  <a:lnTo>
                    <a:pt x="4349938" y="0"/>
                  </a:lnTo>
                  <a:lnTo>
                    <a:pt x="4367005" y="3446"/>
                  </a:lnTo>
                  <a:cubicBezTo>
                    <a:pt x="4420709" y="26161"/>
                    <a:pt x="4458391" y="79338"/>
                    <a:pt x="4458391" y="141316"/>
                  </a:cubicBezTo>
                  <a:cubicBezTo>
                    <a:pt x="4458391" y="203295"/>
                    <a:pt x="4420709" y="256472"/>
                    <a:pt x="4367005" y="279187"/>
                  </a:cubicBezTo>
                  <a:lnTo>
                    <a:pt x="4349933" y="282633"/>
                  </a:lnTo>
                  <a:lnTo>
                    <a:pt x="4267591" y="282633"/>
                  </a:lnTo>
                  <a:lnTo>
                    <a:pt x="4250520" y="279187"/>
                  </a:lnTo>
                  <a:cubicBezTo>
                    <a:pt x="4196816" y="256472"/>
                    <a:pt x="4159133" y="203295"/>
                    <a:pt x="4159133" y="141316"/>
                  </a:cubicBezTo>
                  <a:cubicBezTo>
                    <a:pt x="4159133" y="79338"/>
                    <a:pt x="4196816" y="26161"/>
                    <a:pt x="4250520" y="3446"/>
                  </a:cubicBezTo>
                  <a:lnTo>
                    <a:pt x="4267587" y="0"/>
                  </a:lnTo>
                  <a:close/>
                  <a:moveTo>
                    <a:pt x="2357070" y="0"/>
                  </a:moveTo>
                  <a:lnTo>
                    <a:pt x="4046499" y="0"/>
                  </a:lnTo>
                  <a:lnTo>
                    <a:pt x="4033022" y="24831"/>
                  </a:lnTo>
                  <a:cubicBezTo>
                    <a:pt x="4017878" y="60634"/>
                    <a:pt x="4009505" y="99997"/>
                    <a:pt x="4009505" y="141316"/>
                  </a:cubicBezTo>
                  <a:cubicBezTo>
                    <a:pt x="4009505" y="182635"/>
                    <a:pt x="4017878" y="221998"/>
                    <a:pt x="4033022" y="257801"/>
                  </a:cubicBezTo>
                  <a:lnTo>
                    <a:pt x="4046500" y="282633"/>
                  </a:lnTo>
                  <a:lnTo>
                    <a:pt x="2357069" y="282633"/>
                  </a:lnTo>
                  <a:lnTo>
                    <a:pt x="2370548" y="257801"/>
                  </a:lnTo>
                  <a:cubicBezTo>
                    <a:pt x="2385691" y="221998"/>
                    <a:pt x="2394065" y="182635"/>
                    <a:pt x="2394065" y="141316"/>
                  </a:cubicBezTo>
                  <a:cubicBezTo>
                    <a:pt x="2394065" y="99997"/>
                    <a:pt x="2385691" y="60634"/>
                    <a:pt x="2370548" y="24831"/>
                  </a:cubicBezTo>
                  <a:lnTo>
                    <a:pt x="2357070" y="0"/>
                  </a:lnTo>
                  <a:close/>
                  <a:moveTo>
                    <a:pt x="2053631" y="0"/>
                  </a:moveTo>
                  <a:lnTo>
                    <a:pt x="2135983" y="0"/>
                  </a:lnTo>
                  <a:lnTo>
                    <a:pt x="2153049" y="3446"/>
                  </a:lnTo>
                  <a:cubicBezTo>
                    <a:pt x="2206753" y="26161"/>
                    <a:pt x="2244436" y="79338"/>
                    <a:pt x="2244436" y="141316"/>
                  </a:cubicBezTo>
                  <a:cubicBezTo>
                    <a:pt x="2244436" y="203295"/>
                    <a:pt x="2206753" y="256472"/>
                    <a:pt x="2153049" y="279187"/>
                  </a:cubicBezTo>
                  <a:lnTo>
                    <a:pt x="2135978" y="282633"/>
                  </a:lnTo>
                  <a:lnTo>
                    <a:pt x="2053636" y="282633"/>
                  </a:lnTo>
                  <a:lnTo>
                    <a:pt x="2036565" y="279187"/>
                  </a:lnTo>
                  <a:cubicBezTo>
                    <a:pt x="1982860" y="256472"/>
                    <a:pt x="1945178" y="203295"/>
                    <a:pt x="1945178" y="141316"/>
                  </a:cubicBezTo>
                  <a:cubicBezTo>
                    <a:pt x="1945178" y="79338"/>
                    <a:pt x="1982860" y="26161"/>
                    <a:pt x="2036565" y="3446"/>
                  </a:cubicBezTo>
                  <a:lnTo>
                    <a:pt x="2053631" y="0"/>
                  </a:lnTo>
                  <a:close/>
                  <a:moveTo>
                    <a:pt x="0" y="0"/>
                  </a:moveTo>
                  <a:lnTo>
                    <a:pt x="1832544" y="0"/>
                  </a:lnTo>
                  <a:lnTo>
                    <a:pt x="1819066" y="24831"/>
                  </a:lnTo>
                  <a:cubicBezTo>
                    <a:pt x="1803923" y="60634"/>
                    <a:pt x="1795549" y="99997"/>
                    <a:pt x="1795549" y="141316"/>
                  </a:cubicBezTo>
                  <a:cubicBezTo>
                    <a:pt x="1795549" y="182635"/>
                    <a:pt x="1803923" y="221998"/>
                    <a:pt x="1819066" y="257801"/>
                  </a:cubicBezTo>
                  <a:lnTo>
                    <a:pt x="1832544" y="282633"/>
                  </a:lnTo>
                  <a:lnTo>
                    <a:pt x="0" y="282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1" name="矩形 77"/>
          <p:cNvSpPr>
            <a:spLocks noChangeArrowheads="1"/>
          </p:cNvSpPr>
          <p:nvPr/>
        </p:nvSpPr>
        <p:spPr bwMode="auto">
          <a:xfrm rot="5400000">
            <a:off x="4772819" y="5299869"/>
            <a:ext cx="947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20540"/>
              </a:buClr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2054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....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 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328" name="任意多边形 56"/>
          <p:cNvSpPr/>
          <p:nvPr/>
        </p:nvSpPr>
        <p:spPr>
          <a:xfrm rot="-5400000">
            <a:off x="4864100" y="4451350"/>
            <a:ext cx="409575" cy="889000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4B800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0" tIns="180000" rIns="3600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9" name="任意多边形 56"/>
          <p:cNvSpPr/>
          <p:nvPr/>
        </p:nvSpPr>
        <p:spPr>
          <a:xfrm rot="-5400000">
            <a:off x="4864100" y="3571875"/>
            <a:ext cx="409575" cy="889000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0" tIns="180000" rIns="3600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1"/>
          <p:cNvSpPr txBox="1"/>
          <p:nvPr/>
        </p:nvSpPr>
        <p:spPr>
          <a:xfrm>
            <a:off x="217488" y="806450"/>
            <a:ext cx="6175375" cy="561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j-cs"/>
                <a:sym typeface="+mn-ea"/>
              </a:rPr>
              <a:t>发展里程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j-cs"/>
              <a:sym typeface="+mn-ea"/>
            </a:endParaRPr>
          </a:p>
        </p:txBody>
      </p:sp>
      <p:pic>
        <p:nvPicPr>
          <p:cNvPr id="13331" name="Picture 2" descr="C:\Users\10400822\Desktop\QQ截图20161108161505.png"/>
          <p:cNvPicPr>
            <a:picLocks noChangeAspect="1"/>
          </p:cNvPicPr>
          <p:nvPr/>
        </p:nvPicPr>
        <p:blipFill>
          <a:blip r:embed="rId1"/>
          <a:srcRect l="11089" t="11794"/>
          <a:stretch>
            <a:fillRect/>
          </a:stretch>
        </p:blipFill>
        <p:spPr>
          <a:xfrm>
            <a:off x="6850063" y="1325563"/>
            <a:ext cx="912812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2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313" y="3811588"/>
            <a:ext cx="787400" cy="39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图片 72" descr="E:\【Master Kong-康控项目汇总】\【对内公关及事业部协同类】\【2017年-与阿华田合作】\阿华田 logo及相关产品图片\阿华田logo（上英文下中文）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88" y="4641850"/>
            <a:ext cx="746125" cy="681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4" name="任意多边形 56"/>
          <p:cNvSpPr/>
          <p:nvPr/>
        </p:nvSpPr>
        <p:spPr>
          <a:xfrm rot="-5400000">
            <a:off x="438150" y="4016375"/>
            <a:ext cx="412750" cy="889000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4B800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0" tIns="180000" rIns="3600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5" name="矩形 62"/>
          <p:cNvSpPr/>
          <p:nvPr/>
        </p:nvSpPr>
        <p:spPr>
          <a:xfrm>
            <a:off x="1095375" y="4303713"/>
            <a:ext cx="3375025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名列福布斯亚太最佳上市公司</a:t>
            </a:r>
            <a:r>
              <a:rPr lang="en-US" altLang="zh-CN" sz="1600" dirty="0">
                <a:solidFill>
                  <a:srgbClr val="B662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50</a:t>
            </a:r>
            <a:r>
              <a:rPr lang="zh-CN" altLang="en-US" sz="1600" dirty="0">
                <a:solidFill>
                  <a:srgbClr val="B662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强</a:t>
            </a:r>
            <a:endParaRPr lang="zh-CN" altLang="en-US" sz="1600" dirty="0">
              <a:solidFill>
                <a:srgbClr val="B6620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3336" name="Picture 45" descr="C:\Users\10400822\Desktop\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75" y="2335213"/>
            <a:ext cx="1296988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7" name="Picture 46" descr="C:\Users\10400822\Desktop\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3392488"/>
            <a:ext cx="1311275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8" name="Picture 47" descr="C:\Users\10400822\Desktop\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775" y="3128963"/>
            <a:ext cx="1087438" cy="31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9" name="矩形 47"/>
          <p:cNvSpPr/>
          <p:nvPr/>
        </p:nvSpPr>
        <p:spPr>
          <a:xfrm>
            <a:off x="5483225" y="3043238"/>
            <a:ext cx="2735263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与星巴克公司达成战略合作</a:t>
            </a:r>
            <a:endParaRPr lang="zh-CN" altLang="en-US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40" name="任意多边形 56"/>
          <p:cNvSpPr/>
          <p:nvPr/>
        </p:nvSpPr>
        <p:spPr>
          <a:xfrm rot="-5400000">
            <a:off x="4838700" y="2767013"/>
            <a:ext cx="409575" cy="889000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4B800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0" tIns="180000" rIns="3600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41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838" y="3011488"/>
            <a:ext cx="479425" cy="482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42" name="组合 1"/>
          <p:cNvGrpSpPr/>
          <p:nvPr/>
        </p:nvGrpSpPr>
        <p:grpSpPr>
          <a:xfrm>
            <a:off x="4548188" y="1660525"/>
            <a:ext cx="69850" cy="4203700"/>
            <a:chOff x="583973" y="967197"/>
            <a:chExt cx="70299" cy="4343400"/>
          </a:xfrm>
        </p:grpSpPr>
        <p:sp>
          <p:nvSpPr>
            <p:cNvPr id="13343" name="任意多边形 54"/>
            <p:cNvSpPr/>
            <p:nvPr/>
          </p:nvSpPr>
          <p:spPr>
            <a:xfrm rot="5400000" flipV="1">
              <a:off x="-560394" y="4095931"/>
              <a:ext cx="2359025" cy="70299"/>
            </a:xfrm>
            <a:custGeom>
              <a:avLst/>
              <a:gdLst/>
              <a:ahLst/>
              <a:cxnLst>
                <a:cxn ang="0">
                  <a:pos x="2359025" y="0"/>
                </a:cxn>
                <a:cxn ang="0">
                  <a:pos x="1888876" y="70299"/>
                </a:cxn>
                <a:cxn ang="0">
                  <a:pos x="1896642" y="35149"/>
                </a:cxn>
                <a:cxn ang="0">
                  <a:pos x="1888877" y="0"/>
                </a:cxn>
                <a:cxn ang="0">
                  <a:pos x="1842470" y="0"/>
                </a:cxn>
                <a:cxn ang="0">
                  <a:pos x="1865235" y="35149"/>
                </a:cxn>
                <a:cxn ang="0">
                  <a:pos x="1842469" y="70299"/>
                </a:cxn>
                <a:cxn ang="0">
                  <a:pos x="1821603" y="69442"/>
                </a:cxn>
                <a:cxn ang="0">
                  <a:pos x="1821603" y="857"/>
                </a:cxn>
                <a:cxn ang="0">
                  <a:pos x="1424167" y="0"/>
                </a:cxn>
                <a:cxn ang="0">
                  <a:pos x="1775950" y="6176"/>
                </a:cxn>
                <a:cxn ang="0">
                  <a:pos x="1775950" y="64123"/>
                </a:cxn>
                <a:cxn ang="0">
                  <a:pos x="1424167" y="70299"/>
                </a:cxn>
                <a:cxn ang="0">
                  <a:pos x="1431933" y="35149"/>
                </a:cxn>
                <a:cxn ang="0">
                  <a:pos x="1424167" y="0"/>
                </a:cxn>
                <a:cxn ang="0">
                  <a:pos x="1377761" y="0"/>
                </a:cxn>
                <a:cxn ang="0">
                  <a:pos x="1400525" y="35149"/>
                </a:cxn>
                <a:cxn ang="0">
                  <a:pos x="1377760" y="70299"/>
                </a:cxn>
                <a:cxn ang="0">
                  <a:pos x="1356893" y="69442"/>
                </a:cxn>
                <a:cxn ang="0">
                  <a:pos x="1356893" y="857"/>
                </a:cxn>
                <a:cxn ang="0">
                  <a:pos x="959458" y="0"/>
                </a:cxn>
                <a:cxn ang="0">
                  <a:pos x="1311240" y="6176"/>
                </a:cxn>
                <a:cxn ang="0">
                  <a:pos x="1311240" y="64123"/>
                </a:cxn>
                <a:cxn ang="0">
                  <a:pos x="959458" y="70299"/>
                </a:cxn>
                <a:cxn ang="0">
                  <a:pos x="967223" y="35149"/>
                </a:cxn>
                <a:cxn ang="0">
                  <a:pos x="959458" y="0"/>
                </a:cxn>
                <a:cxn ang="0">
                  <a:pos x="913052" y="0"/>
                </a:cxn>
                <a:cxn ang="0">
                  <a:pos x="935816" y="35149"/>
                </a:cxn>
                <a:cxn ang="0">
                  <a:pos x="913051" y="70299"/>
                </a:cxn>
                <a:cxn ang="0">
                  <a:pos x="892184" y="69442"/>
                </a:cxn>
                <a:cxn ang="0">
                  <a:pos x="892184" y="857"/>
                </a:cxn>
                <a:cxn ang="0">
                  <a:pos x="494749" y="0"/>
                </a:cxn>
                <a:cxn ang="0">
                  <a:pos x="846531" y="6176"/>
                </a:cxn>
                <a:cxn ang="0">
                  <a:pos x="846531" y="64123"/>
                </a:cxn>
                <a:cxn ang="0">
                  <a:pos x="494749" y="70299"/>
                </a:cxn>
                <a:cxn ang="0">
                  <a:pos x="502514" y="35149"/>
                </a:cxn>
                <a:cxn ang="0">
                  <a:pos x="494749" y="0"/>
                </a:cxn>
                <a:cxn ang="0">
                  <a:pos x="448343" y="0"/>
                </a:cxn>
                <a:cxn ang="0">
                  <a:pos x="471107" y="35149"/>
                </a:cxn>
                <a:cxn ang="0">
                  <a:pos x="448342" y="70299"/>
                </a:cxn>
                <a:cxn ang="0">
                  <a:pos x="427475" y="69442"/>
                </a:cxn>
                <a:cxn ang="0">
                  <a:pos x="427475" y="857"/>
                </a:cxn>
                <a:cxn ang="0">
                  <a:pos x="0" y="0"/>
                </a:cxn>
                <a:cxn ang="0">
                  <a:pos x="381822" y="6176"/>
                </a:cxn>
                <a:cxn ang="0">
                  <a:pos x="381822" y="64123"/>
                </a:cxn>
                <a:cxn ang="0">
                  <a:pos x="0" y="70299"/>
                </a:cxn>
              </a:cxnLst>
              <a:rect l="0" t="0" r="0" b="0"/>
              <a:pathLst>
                <a:path w="11238806" h="282633">
                  <a:moveTo>
                    <a:pt x="8998937" y="0"/>
                  </a:moveTo>
                  <a:lnTo>
                    <a:pt x="11238806" y="0"/>
                  </a:lnTo>
                  <a:lnTo>
                    <a:pt x="11238806" y="282633"/>
                  </a:lnTo>
                  <a:lnTo>
                    <a:pt x="8998936" y="282633"/>
                  </a:lnTo>
                  <a:lnTo>
                    <a:pt x="9012415" y="257801"/>
                  </a:lnTo>
                  <a:cubicBezTo>
                    <a:pt x="9027558" y="221998"/>
                    <a:pt x="9035932" y="182635"/>
                    <a:pt x="9035932" y="141316"/>
                  </a:cubicBezTo>
                  <a:cubicBezTo>
                    <a:pt x="9035932" y="99997"/>
                    <a:pt x="9027558" y="60634"/>
                    <a:pt x="9012415" y="24831"/>
                  </a:cubicBezTo>
                  <a:lnTo>
                    <a:pt x="8998937" y="0"/>
                  </a:lnTo>
                  <a:close/>
                  <a:moveTo>
                    <a:pt x="8695498" y="0"/>
                  </a:moveTo>
                  <a:lnTo>
                    <a:pt x="8777850" y="0"/>
                  </a:lnTo>
                  <a:lnTo>
                    <a:pt x="8794916" y="3446"/>
                  </a:lnTo>
                  <a:cubicBezTo>
                    <a:pt x="8848620" y="26161"/>
                    <a:pt x="8886303" y="79338"/>
                    <a:pt x="8886303" y="141316"/>
                  </a:cubicBezTo>
                  <a:cubicBezTo>
                    <a:pt x="8886303" y="203295"/>
                    <a:pt x="8848620" y="256472"/>
                    <a:pt x="8794916" y="279187"/>
                  </a:cubicBezTo>
                  <a:lnTo>
                    <a:pt x="8777845" y="282633"/>
                  </a:lnTo>
                  <a:lnTo>
                    <a:pt x="8695503" y="282633"/>
                  </a:lnTo>
                  <a:lnTo>
                    <a:pt x="8678432" y="279187"/>
                  </a:lnTo>
                  <a:cubicBezTo>
                    <a:pt x="8624727" y="256472"/>
                    <a:pt x="8587045" y="203295"/>
                    <a:pt x="8587045" y="141316"/>
                  </a:cubicBezTo>
                  <a:cubicBezTo>
                    <a:pt x="8587045" y="79338"/>
                    <a:pt x="8624727" y="26161"/>
                    <a:pt x="8678432" y="3446"/>
                  </a:cubicBezTo>
                  <a:lnTo>
                    <a:pt x="8695498" y="0"/>
                  </a:lnTo>
                  <a:close/>
                  <a:moveTo>
                    <a:pt x="6784981" y="0"/>
                  </a:moveTo>
                  <a:lnTo>
                    <a:pt x="8474411" y="0"/>
                  </a:lnTo>
                  <a:lnTo>
                    <a:pt x="8460933" y="24831"/>
                  </a:lnTo>
                  <a:cubicBezTo>
                    <a:pt x="8445790" y="60634"/>
                    <a:pt x="8437416" y="99997"/>
                    <a:pt x="8437416" y="141316"/>
                  </a:cubicBezTo>
                  <a:cubicBezTo>
                    <a:pt x="8437416" y="182635"/>
                    <a:pt x="8445790" y="221998"/>
                    <a:pt x="8460933" y="257801"/>
                  </a:cubicBezTo>
                  <a:lnTo>
                    <a:pt x="8474412" y="282633"/>
                  </a:lnTo>
                  <a:lnTo>
                    <a:pt x="6784981" y="282633"/>
                  </a:lnTo>
                  <a:lnTo>
                    <a:pt x="6798459" y="257801"/>
                  </a:lnTo>
                  <a:cubicBezTo>
                    <a:pt x="6813602" y="221998"/>
                    <a:pt x="6821976" y="182635"/>
                    <a:pt x="6821976" y="141316"/>
                  </a:cubicBezTo>
                  <a:cubicBezTo>
                    <a:pt x="6821976" y="99997"/>
                    <a:pt x="6813602" y="60634"/>
                    <a:pt x="6798459" y="24831"/>
                  </a:cubicBezTo>
                  <a:lnTo>
                    <a:pt x="6784981" y="0"/>
                  </a:lnTo>
                  <a:close/>
                  <a:moveTo>
                    <a:pt x="6481542" y="0"/>
                  </a:moveTo>
                  <a:lnTo>
                    <a:pt x="6563894" y="0"/>
                  </a:lnTo>
                  <a:lnTo>
                    <a:pt x="6580961" y="3446"/>
                  </a:lnTo>
                  <a:cubicBezTo>
                    <a:pt x="6634665" y="26161"/>
                    <a:pt x="6672347" y="79338"/>
                    <a:pt x="6672347" y="141316"/>
                  </a:cubicBezTo>
                  <a:cubicBezTo>
                    <a:pt x="6672347" y="203295"/>
                    <a:pt x="6634665" y="256472"/>
                    <a:pt x="6580961" y="279187"/>
                  </a:cubicBezTo>
                  <a:lnTo>
                    <a:pt x="6563889" y="282633"/>
                  </a:lnTo>
                  <a:lnTo>
                    <a:pt x="6481547" y="282633"/>
                  </a:lnTo>
                  <a:lnTo>
                    <a:pt x="6464476" y="279187"/>
                  </a:lnTo>
                  <a:cubicBezTo>
                    <a:pt x="6410772" y="256472"/>
                    <a:pt x="6373089" y="203295"/>
                    <a:pt x="6373089" y="141316"/>
                  </a:cubicBezTo>
                  <a:cubicBezTo>
                    <a:pt x="6373089" y="79338"/>
                    <a:pt x="6410772" y="26161"/>
                    <a:pt x="6464476" y="3446"/>
                  </a:cubicBezTo>
                  <a:lnTo>
                    <a:pt x="6481542" y="0"/>
                  </a:lnTo>
                  <a:close/>
                  <a:moveTo>
                    <a:pt x="4571025" y="0"/>
                  </a:moveTo>
                  <a:lnTo>
                    <a:pt x="6260455" y="0"/>
                  </a:lnTo>
                  <a:lnTo>
                    <a:pt x="6246977" y="24831"/>
                  </a:lnTo>
                  <a:cubicBezTo>
                    <a:pt x="6231834" y="60634"/>
                    <a:pt x="6223460" y="99997"/>
                    <a:pt x="6223460" y="141316"/>
                  </a:cubicBezTo>
                  <a:cubicBezTo>
                    <a:pt x="6223460" y="182635"/>
                    <a:pt x="6231834" y="221998"/>
                    <a:pt x="6246977" y="257801"/>
                  </a:cubicBezTo>
                  <a:lnTo>
                    <a:pt x="6260456" y="282633"/>
                  </a:lnTo>
                  <a:lnTo>
                    <a:pt x="4571025" y="282633"/>
                  </a:lnTo>
                  <a:lnTo>
                    <a:pt x="4584503" y="257801"/>
                  </a:lnTo>
                  <a:cubicBezTo>
                    <a:pt x="4599647" y="221998"/>
                    <a:pt x="4608020" y="182635"/>
                    <a:pt x="4608020" y="141316"/>
                  </a:cubicBezTo>
                  <a:cubicBezTo>
                    <a:pt x="4608020" y="99997"/>
                    <a:pt x="4599647" y="60634"/>
                    <a:pt x="4584503" y="24831"/>
                  </a:cubicBezTo>
                  <a:lnTo>
                    <a:pt x="4571025" y="0"/>
                  </a:lnTo>
                  <a:close/>
                  <a:moveTo>
                    <a:pt x="4267587" y="0"/>
                  </a:moveTo>
                  <a:lnTo>
                    <a:pt x="4349938" y="0"/>
                  </a:lnTo>
                  <a:lnTo>
                    <a:pt x="4367005" y="3446"/>
                  </a:lnTo>
                  <a:cubicBezTo>
                    <a:pt x="4420709" y="26161"/>
                    <a:pt x="4458391" y="79338"/>
                    <a:pt x="4458391" y="141316"/>
                  </a:cubicBezTo>
                  <a:cubicBezTo>
                    <a:pt x="4458391" y="203295"/>
                    <a:pt x="4420709" y="256472"/>
                    <a:pt x="4367005" y="279187"/>
                  </a:cubicBezTo>
                  <a:lnTo>
                    <a:pt x="4349933" y="282633"/>
                  </a:lnTo>
                  <a:lnTo>
                    <a:pt x="4267591" y="282633"/>
                  </a:lnTo>
                  <a:lnTo>
                    <a:pt x="4250520" y="279187"/>
                  </a:lnTo>
                  <a:cubicBezTo>
                    <a:pt x="4196816" y="256472"/>
                    <a:pt x="4159133" y="203295"/>
                    <a:pt x="4159133" y="141316"/>
                  </a:cubicBezTo>
                  <a:cubicBezTo>
                    <a:pt x="4159133" y="79338"/>
                    <a:pt x="4196816" y="26161"/>
                    <a:pt x="4250520" y="3446"/>
                  </a:cubicBezTo>
                  <a:lnTo>
                    <a:pt x="4267587" y="0"/>
                  </a:lnTo>
                  <a:close/>
                  <a:moveTo>
                    <a:pt x="2357070" y="0"/>
                  </a:moveTo>
                  <a:lnTo>
                    <a:pt x="4046499" y="0"/>
                  </a:lnTo>
                  <a:lnTo>
                    <a:pt x="4033022" y="24831"/>
                  </a:lnTo>
                  <a:cubicBezTo>
                    <a:pt x="4017878" y="60634"/>
                    <a:pt x="4009505" y="99997"/>
                    <a:pt x="4009505" y="141316"/>
                  </a:cubicBezTo>
                  <a:cubicBezTo>
                    <a:pt x="4009505" y="182635"/>
                    <a:pt x="4017878" y="221998"/>
                    <a:pt x="4033022" y="257801"/>
                  </a:cubicBezTo>
                  <a:lnTo>
                    <a:pt x="4046500" y="282633"/>
                  </a:lnTo>
                  <a:lnTo>
                    <a:pt x="2357069" y="282633"/>
                  </a:lnTo>
                  <a:lnTo>
                    <a:pt x="2370548" y="257801"/>
                  </a:lnTo>
                  <a:cubicBezTo>
                    <a:pt x="2385691" y="221998"/>
                    <a:pt x="2394065" y="182635"/>
                    <a:pt x="2394065" y="141316"/>
                  </a:cubicBezTo>
                  <a:cubicBezTo>
                    <a:pt x="2394065" y="99997"/>
                    <a:pt x="2385691" y="60634"/>
                    <a:pt x="2370548" y="24831"/>
                  </a:cubicBezTo>
                  <a:lnTo>
                    <a:pt x="2357070" y="0"/>
                  </a:lnTo>
                  <a:close/>
                  <a:moveTo>
                    <a:pt x="2053631" y="0"/>
                  </a:moveTo>
                  <a:lnTo>
                    <a:pt x="2135983" y="0"/>
                  </a:lnTo>
                  <a:lnTo>
                    <a:pt x="2153049" y="3446"/>
                  </a:lnTo>
                  <a:cubicBezTo>
                    <a:pt x="2206753" y="26161"/>
                    <a:pt x="2244436" y="79338"/>
                    <a:pt x="2244436" y="141316"/>
                  </a:cubicBezTo>
                  <a:cubicBezTo>
                    <a:pt x="2244436" y="203295"/>
                    <a:pt x="2206753" y="256472"/>
                    <a:pt x="2153049" y="279187"/>
                  </a:cubicBezTo>
                  <a:lnTo>
                    <a:pt x="2135978" y="282633"/>
                  </a:lnTo>
                  <a:lnTo>
                    <a:pt x="2053636" y="282633"/>
                  </a:lnTo>
                  <a:lnTo>
                    <a:pt x="2036565" y="279187"/>
                  </a:lnTo>
                  <a:cubicBezTo>
                    <a:pt x="1982860" y="256472"/>
                    <a:pt x="1945178" y="203295"/>
                    <a:pt x="1945178" y="141316"/>
                  </a:cubicBezTo>
                  <a:cubicBezTo>
                    <a:pt x="1945178" y="79338"/>
                    <a:pt x="1982860" y="26161"/>
                    <a:pt x="2036565" y="3446"/>
                  </a:cubicBezTo>
                  <a:lnTo>
                    <a:pt x="2053631" y="0"/>
                  </a:lnTo>
                  <a:close/>
                  <a:moveTo>
                    <a:pt x="0" y="0"/>
                  </a:moveTo>
                  <a:lnTo>
                    <a:pt x="1832544" y="0"/>
                  </a:lnTo>
                  <a:lnTo>
                    <a:pt x="1819066" y="24831"/>
                  </a:lnTo>
                  <a:cubicBezTo>
                    <a:pt x="1803923" y="60634"/>
                    <a:pt x="1795549" y="99997"/>
                    <a:pt x="1795549" y="141316"/>
                  </a:cubicBezTo>
                  <a:cubicBezTo>
                    <a:pt x="1795549" y="182635"/>
                    <a:pt x="1803923" y="221998"/>
                    <a:pt x="1819066" y="257801"/>
                  </a:cubicBezTo>
                  <a:lnTo>
                    <a:pt x="1832544" y="282633"/>
                  </a:lnTo>
                  <a:lnTo>
                    <a:pt x="0" y="282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4" name="任意多边形 54"/>
            <p:cNvSpPr/>
            <p:nvPr/>
          </p:nvSpPr>
          <p:spPr>
            <a:xfrm rot="5400000" flipV="1">
              <a:off x="-560394" y="2111556"/>
              <a:ext cx="2359025" cy="70299"/>
            </a:xfrm>
            <a:custGeom>
              <a:avLst/>
              <a:gdLst/>
              <a:ahLst/>
              <a:cxnLst>
                <a:cxn ang="0">
                  <a:pos x="2359025" y="0"/>
                </a:cxn>
                <a:cxn ang="0">
                  <a:pos x="1888876" y="70299"/>
                </a:cxn>
                <a:cxn ang="0">
                  <a:pos x="1896642" y="35149"/>
                </a:cxn>
                <a:cxn ang="0">
                  <a:pos x="1888877" y="0"/>
                </a:cxn>
                <a:cxn ang="0">
                  <a:pos x="1842470" y="0"/>
                </a:cxn>
                <a:cxn ang="0">
                  <a:pos x="1865235" y="35149"/>
                </a:cxn>
                <a:cxn ang="0">
                  <a:pos x="1842469" y="70299"/>
                </a:cxn>
                <a:cxn ang="0">
                  <a:pos x="1821603" y="69442"/>
                </a:cxn>
                <a:cxn ang="0">
                  <a:pos x="1821603" y="857"/>
                </a:cxn>
                <a:cxn ang="0">
                  <a:pos x="1424167" y="0"/>
                </a:cxn>
                <a:cxn ang="0">
                  <a:pos x="1775950" y="6176"/>
                </a:cxn>
                <a:cxn ang="0">
                  <a:pos x="1775950" y="64123"/>
                </a:cxn>
                <a:cxn ang="0">
                  <a:pos x="1424167" y="70299"/>
                </a:cxn>
                <a:cxn ang="0">
                  <a:pos x="1431933" y="35149"/>
                </a:cxn>
                <a:cxn ang="0">
                  <a:pos x="1424167" y="0"/>
                </a:cxn>
                <a:cxn ang="0">
                  <a:pos x="1377761" y="0"/>
                </a:cxn>
                <a:cxn ang="0">
                  <a:pos x="1400525" y="35149"/>
                </a:cxn>
                <a:cxn ang="0">
                  <a:pos x="1377760" y="70299"/>
                </a:cxn>
                <a:cxn ang="0">
                  <a:pos x="1356893" y="69442"/>
                </a:cxn>
                <a:cxn ang="0">
                  <a:pos x="1356893" y="857"/>
                </a:cxn>
                <a:cxn ang="0">
                  <a:pos x="959458" y="0"/>
                </a:cxn>
                <a:cxn ang="0">
                  <a:pos x="1311240" y="6176"/>
                </a:cxn>
                <a:cxn ang="0">
                  <a:pos x="1311240" y="64123"/>
                </a:cxn>
                <a:cxn ang="0">
                  <a:pos x="959458" y="70299"/>
                </a:cxn>
                <a:cxn ang="0">
                  <a:pos x="967223" y="35149"/>
                </a:cxn>
                <a:cxn ang="0">
                  <a:pos x="959458" y="0"/>
                </a:cxn>
                <a:cxn ang="0">
                  <a:pos x="913052" y="0"/>
                </a:cxn>
                <a:cxn ang="0">
                  <a:pos x="935816" y="35149"/>
                </a:cxn>
                <a:cxn ang="0">
                  <a:pos x="913051" y="70299"/>
                </a:cxn>
                <a:cxn ang="0">
                  <a:pos x="892184" y="69442"/>
                </a:cxn>
                <a:cxn ang="0">
                  <a:pos x="892184" y="857"/>
                </a:cxn>
                <a:cxn ang="0">
                  <a:pos x="494749" y="0"/>
                </a:cxn>
                <a:cxn ang="0">
                  <a:pos x="846531" y="6176"/>
                </a:cxn>
                <a:cxn ang="0">
                  <a:pos x="846531" y="64123"/>
                </a:cxn>
                <a:cxn ang="0">
                  <a:pos x="494749" y="70299"/>
                </a:cxn>
                <a:cxn ang="0">
                  <a:pos x="502514" y="35149"/>
                </a:cxn>
                <a:cxn ang="0">
                  <a:pos x="494749" y="0"/>
                </a:cxn>
                <a:cxn ang="0">
                  <a:pos x="448343" y="0"/>
                </a:cxn>
                <a:cxn ang="0">
                  <a:pos x="471107" y="35149"/>
                </a:cxn>
                <a:cxn ang="0">
                  <a:pos x="448342" y="70299"/>
                </a:cxn>
                <a:cxn ang="0">
                  <a:pos x="427475" y="69442"/>
                </a:cxn>
                <a:cxn ang="0">
                  <a:pos x="427475" y="857"/>
                </a:cxn>
                <a:cxn ang="0">
                  <a:pos x="0" y="0"/>
                </a:cxn>
                <a:cxn ang="0">
                  <a:pos x="381822" y="6176"/>
                </a:cxn>
                <a:cxn ang="0">
                  <a:pos x="381822" y="64123"/>
                </a:cxn>
                <a:cxn ang="0">
                  <a:pos x="0" y="70299"/>
                </a:cxn>
              </a:cxnLst>
              <a:rect l="0" t="0" r="0" b="0"/>
              <a:pathLst>
                <a:path w="11238806" h="282633">
                  <a:moveTo>
                    <a:pt x="8998937" y="0"/>
                  </a:moveTo>
                  <a:lnTo>
                    <a:pt x="11238806" y="0"/>
                  </a:lnTo>
                  <a:lnTo>
                    <a:pt x="11238806" y="282633"/>
                  </a:lnTo>
                  <a:lnTo>
                    <a:pt x="8998936" y="282633"/>
                  </a:lnTo>
                  <a:lnTo>
                    <a:pt x="9012415" y="257801"/>
                  </a:lnTo>
                  <a:cubicBezTo>
                    <a:pt x="9027558" y="221998"/>
                    <a:pt x="9035932" y="182635"/>
                    <a:pt x="9035932" y="141316"/>
                  </a:cubicBezTo>
                  <a:cubicBezTo>
                    <a:pt x="9035932" y="99997"/>
                    <a:pt x="9027558" y="60634"/>
                    <a:pt x="9012415" y="24831"/>
                  </a:cubicBezTo>
                  <a:lnTo>
                    <a:pt x="8998937" y="0"/>
                  </a:lnTo>
                  <a:close/>
                  <a:moveTo>
                    <a:pt x="8695498" y="0"/>
                  </a:moveTo>
                  <a:lnTo>
                    <a:pt x="8777850" y="0"/>
                  </a:lnTo>
                  <a:lnTo>
                    <a:pt x="8794916" y="3446"/>
                  </a:lnTo>
                  <a:cubicBezTo>
                    <a:pt x="8848620" y="26161"/>
                    <a:pt x="8886303" y="79338"/>
                    <a:pt x="8886303" y="141316"/>
                  </a:cubicBezTo>
                  <a:cubicBezTo>
                    <a:pt x="8886303" y="203295"/>
                    <a:pt x="8848620" y="256472"/>
                    <a:pt x="8794916" y="279187"/>
                  </a:cubicBezTo>
                  <a:lnTo>
                    <a:pt x="8777845" y="282633"/>
                  </a:lnTo>
                  <a:lnTo>
                    <a:pt x="8695503" y="282633"/>
                  </a:lnTo>
                  <a:lnTo>
                    <a:pt x="8678432" y="279187"/>
                  </a:lnTo>
                  <a:cubicBezTo>
                    <a:pt x="8624727" y="256472"/>
                    <a:pt x="8587045" y="203295"/>
                    <a:pt x="8587045" y="141316"/>
                  </a:cubicBezTo>
                  <a:cubicBezTo>
                    <a:pt x="8587045" y="79338"/>
                    <a:pt x="8624727" y="26161"/>
                    <a:pt x="8678432" y="3446"/>
                  </a:cubicBezTo>
                  <a:lnTo>
                    <a:pt x="8695498" y="0"/>
                  </a:lnTo>
                  <a:close/>
                  <a:moveTo>
                    <a:pt x="6784981" y="0"/>
                  </a:moveTo>
                  <a:lnTo>
                    <a:pt x="8474411" y="0"/>
                  </a:lnTo>
                  <a:lnTo>
                    <a:pt x="8460933" y="24831"/>
                  </a:lnTo>
                  <a:cubicBezTo>
                    <a:pt x="8445790" y="60634"/>
                    <a:pt x="8437416" y="99997"/>
                    <a:pt x="8437416" y="141316"/>
                  </a:cubicBezTo>
                  <a:cubicBezTo>
                    <a:pt x="8437416" y="182635"/>
                    <a:pt x="8445790" y="221998"/>
                    <a:pt x="8460933" y="257801"/>
                  </a:cubicBezTo>
                  <a:lnTo>
                    <a:pt x="8474412" y="282633"/>
                  </a:lnTo>
                  <a:lnTo>
                    <a:pt x="6784981" y="282633"/>
                  </a:lnTo>
                  <a:lnTo>
                    <a:pt x="6798459" y="257801"/>
                  </a:lnTo>
                  <a:cubicBezTo>
                    <a:pt x="6813602" y="221998"/>
                    <a:pt x="6821976" y="182635"/>
                    <a:pt x="6821976" y="141316"/>
                  </a:cubicBezTo>
                  <a:cubicBezTo>
                    <a:pt x="6821976" y="99997"/>
                    <a:pt x="6813602" y="60634"/>
                    <a:pt x="6798459" y="24831"/>
                  </a:cubicBezTo>
                  <a:lnTo>
                    <a:pt x="6784981" y="0"/>
                  </a:lnTo>
                  <a:close/>
                  <a:moveTo>
                    <a:pt x="6481542" y="0"/>
                  </a:moveTo>
                  <a:lnTo>
                    <a:pt x="6563894" y="0"/>
                  </a:lnTo>
                  <a:lnTo>
                    <a:pt x="6580961" y="3446"/>
                  </a:lnTo>
                  <a:cubicBezTo>
                    <a:pt x="6634665" y="26161"/>
                    <a:pt x="6672347" y="79338"/>
                    <a:pt x="6672347" y="141316"/>
                  </a:cubicBezTo>
                  <a:cubicBezTo>
                    <a:pt x="6672347" y="203295"/>
                    <a:pt x="6634665" y="256472"/>
                    <a:pt x="6580961" y="279187"/>
                  </a:cubicBezTo>
                  <a:lnTo>
                    <a:pt x="6563889" y="282633"/>
                  </a:lnTo>
                  <a:lnTo>
                    <a:pt x="6481547" y="282633"/>
                  </a:lnTo>
                  <a:lnTo>
                    <a:pt x="6464476" y="279187"/>
                  </a:lnTo>
                  <a:cubicBezTo>
                    <a:pt x="6410772" y="256472"/>
                    <a:pt x="6373089" y="203295"/>
                    <a:pt x="6373089" y="141316"/>
                  </a:cubicBezTo>
                  <a:cubicBezTo>
                    <a:pt x="6373089" y="79338"/>
                    <a:pt x="6410772" y="26161"/>
                    <a:pt x="6464476" y="3446"/>
                  </a:cubicBezTo>
                  <a:lnTo>
                    <a:pt x="6481542" y="0"/>
                  </a:lnTo>
                  <a:close/>
                  <a:moveTo>
                    <a:pt x="4571025" y="0"/>
                  </a:moveTo>
                  <a:lnTo>
                    <a:pt x="6260455" y="0"/>
                  </a:lnTo>
                  <a:lnTo>
                    <a:pt x="6246977" y="24831"/>
                  </a:lnTo>
                  <a:cubicBezTo>
                    <a:pt x="6231834" y="60634"/>
                    <a:pt x="6223460" y="99997"/>
                    <a:pt x="6223460" y="141316"/>
                  </a:cubicBezTo>
                  <a:cubicBezTo>
                    <a:pt x="6223460" y="182635"/>
                    <a:pt x="6231834" y="221998"/>
                    <a:pt x="6246977" y="257801"/>
                  </a:cubicBezTo>
                  <a:lnTo>
                    <a:pt x="6260456" y="282633"/>
                  </a:lnTo>
                  <a:lnTo>
                    <a:pt x="4571025" y="282633"/>
                  </a:lnTo>
                  <a:lnTo>
                    <a:pt x="4584503" y="257801"/>
                  </a:lnTo>
                  <a:cubicBezTo>
                    <a:pt x="4599647" y="221998"/>
                    <a:pt x="4608020" y="182635"/>
                    <a:pt x="4608020" y="141316"/>
                  </a:cubicBezTo>
                  <a:cubicBezTo>
                    <a:pt x="4608020" y="99997"/>
                    <a:pt x="4599647" y="60634"/>
                    <a:pt x="4584503" y="24831"/>
                  </a:cubicBezTo>
                  <a:lnTo>
                    <a:pt x="4571025" y="0"/>
                  </a:lnTo>
                  <a:close/>
                  <a:moveTo>
                    <a:pt x="4267587" y="0"/>
                  </a:moveTo>
                  <a:lnTo>
                    <a:pt x="4349938" y="0"/>
                  </a:lnTo>
                  <a:lnTo>
                    <a:pt x="4367005" y="3446"/>
                  </a:lnTo>
                  <a:cubicBezTo>
                    <a:pt x="4420709" y="26161"/>
                    <a:pt x="4458391" y="79338"/>
                    <a:pt x="4458391" y="141316"/>
                  </a:cubicBezTo>
                  <a:cubicBezTo>
                    <a:pt x="4458391" y="203295"/>
                    <a:pt x="4420709" y="256472"/>
                    <a:pt x="4367005" y="279187"/>
                  </a:cubicBezTo>
                  <a:lnTo>
                    <a:pt x="4349933" y="282633"/>
                  </a:lnTo>
                  <a:lnTo>
                    <a:pt x="4267591" y="282633"/>
                  </a:lnTo>
                  <a:lnTo>
                    <a:pt x="4250520" y="279187"/>
                  </a:lnTo>
                  <a:cubicBezTo>
                    <a:pt x="4196816" y="256472"/>
                    <a:pt x="4159133" y="203295"/>
                    <a:pt x="4159133" y="141316"/>
                  </a:cubicBezTo>
                  <a:cubicBezTo>
                    <a:pt x="4159133" y="79338"/>
                    <a:pt x="4196816" y="26161"/>
                    <a:pt x="4250520" y="3446"/>
                  </a:cubicBezTo>
                  <a:lnTo>
                    <a:pt x="4267587" y="0"/>
                  </a:lnTo>
                  <a:close/>
                  <a:moveTo>
                    <a:pt x="2357070" y="0"/>
                  </a:moveTo>
                  <a:lnTo>
                    <a:pt x="4046499" y="0"/>
                  </a:lnTo>
                  <a:lnTo>
                    <a:pt x="4033022" y="24831"/>
                  </a:lnTo>
                  <a:cubicBezTo>
                    <a:pt x="4017878" y="60634"/>
                    <a:pt x="4009505" y="99997"/>
                    <a:pt x="4009505" y="141316"/>
                  </a:cubicBezTo>
                  <a:cubicBezTo>
                    <a:pt x="4009505" y="182635"/>
                    <a:pt x="4017878" y="221998"/>
                    <a:pt x="4033022" y="257801"/>
                  </a:cubicBezTo>
                  <a:lnTo>
                    <a:pt x="4046500" y="282633"/>
                  </a:lnTo>
                  <a:lnTo>
                    <a:pt x="2357069" y="282633"/>
                  </a:lnTo>
                  <a:lnTo>
                    <a:pt x="2370548" y="257801"/>
                  </a:lnTo>
                  <a:cubicBezTo>
                    <a:pt x="2385691" y="221998"/>
                    <a:pt x="2394065" y="182635"/>
                    <a:pt x="2394065" y="141316"/>
                  </a:cubicBezTo>
                  <a:cubicBezTo>
                    <a:pt x="2394065" y="99997"/>
                    <a:pt x="2385691" y="60634"/>
                    <a:pt x="2370548" y="24831"/>
                  </a:cubicBezTo>
                  <a:lnTo>
                    <a:pt x="2357070" y="0"/>
                  </a:lnTo>
                  <a:close/>
                  <a:moveTo>
                    <a:pt x="2053631" y="0"/>
                  </a:moveTo>
                  <a:lnTo>
                    <a:pt x="2135983" y="0"/>
                  </a:lnTo>
                  <a:lnTo>
                    <a:pt x="2153049" y="3446"/>
                  </a:lnTo>
                  <a:cubicBezTo>
                    <a:pt x="2206753" y="26161"/>
                    <a:pt x="2244436" y="79338"/>
                    <a:pt x="2244436" y="141316"/>
                  </a:cubicBezTo>
                  <a:cubicBezTo>
                    <a:pt x="2244436" y="203295"/>
                    <a:pt x="2206753" y="256472"/>
                    <a:pt x="2153049" y="279187"/>
                  </a:cubicBezTo>
                  <a:lnTo>
                    <a:pt x="2135978" y="282633"/>
                  </a:lnTo>
                  <a:lnTo>
                    <a:pt x="2053636" y="282633"/>
                  </a:lnTo>
                  <a:lnTo>
                    <a:pt x="2036565" y="279187"/>
                  </a:lnTo>
                  <a:cubicBezTo>
                    <a:pt x="1982860" y="256472"/>
                    <a:pt x="1945178" y="203295"/>
                    <a:pt x="1945178" y="141316"/>
                  </a:cubicBezTo>
                  <a:cubicBezTo>
                    <a:pt x="1945178" y="79338"/>
                    <a:pt x="1982860" y="26161"/>
                    <a:pt x="2036565" y="3446"/>
                  </a:cubicBezTo>
                  <a:lnTo>
                    <a:pt x="2053631" y="0"/>
                  </a:lnTo>
                  <a:close/>
                  <a:moveTo>
                    <a:pt x="0" y="0"/>
                  </a:moveTo>
                  <a:lnTo>
                    <a:pt x="1832544" y="0"/>
                  </a:lnTo>
                  <a:lnTo>
                    <a:pt x="1819066" y="24831"/>
                  </a:lnTo>
                  <a:cubicBezTo>
                    <a:pt x="1803923" y="60634"/>
                    <a:pt x="1795549" y="99997"/>
                    <a:pt x="1795549" y="141316"/>
                  </a:cubicBezTo>
                  <a:cubicBezTo>
                    <a:pt x="1795549" y="182635"/>
                    <a:pt x="1803923" y="221998"/>
                    <a:pt x="1819066" y="257801"/>
                  </a:cubicBezTo>
                  <a:lnTo>
                    <a:pt x="1832544" y="282633"/>
                  </a:lnTo>
                  <a:lnTo>
                    <a:pt x="0" y="282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5" name="任意多边形 56"/>
          <p:cNvSpPr/>
          <p:nvPr/>
        </p:nvSpPr>
        <p:spPr>
          <a:xfrm rot="-5400000">
            <a:off x="431800" y="4949825"/>
            <a:ext cx="409575" cy="889000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0" tIns="180000" rIns="3600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46" name="矩形 62"/>
          <p:cNvSpPr/>
          <p:nvPr/>
        </p:nvSpPr>
        <p:spPr>
          <a:xfrm>
            <a:off x="1081088" y="5105400"/>
            <a:ext cx="32480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与百事可乐公司成立战略联盟</a:t>
            </a:r>
            <a:endParaRPr lang="en-US" altLang="zh-CN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>
              <a:buClr>
                <a:srgbClr val="020540"/>
              </a:buClr>
            </a:pPr>
            <a:r>
              <a:rPr lang="zh-CN" altLang="en-US" sz="1600" dirty="0">
                <a:solidFill>
                  <a:srgbClr val="B48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百事饮品事业成立</a:t>
            </a:r>
            <a:endParaRPr lang="en-US" altLang="zh-CN" sz="1600" dirty="0">
              <a:solidFill>
                <a:srgbClr val="B48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3347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5029200"/>
            <a:ext cx="374650" cy="363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8" name="Picture 2" descr="C:\Users\10400822\Desktop\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575" y="5426075"/>
            <a:ext cx="1266825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1"/>
          <p:cNvSpPr txBox="1">
            <a:spLocks noChangeArrowheads="1"/>
          </p:cNvSpPr>
          <p:nvPr/>
        </p:nvSpPr>
        <p:spPr bwMode="auto">
          <a:xfrm>
            <a:off x="228600" y="2492375"/>
            <a:ext cx="20859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Verdana" panose="020B0604030504040204" pitchFamily="34" charset="0"/>
                <a:ea typeface="华文细黑" panose="02010600040101010101" pitchFamily="2" charset="-122"/>
              </a:rPr>
              <a:t>方便面事业</a:t>
            </a:r>
            <a:endParaRPr lang="en-US" altLang="zh-CN" sz="1600">
              <a:latin typeface="Verdana" panose="020B0604030504040204" pitchFamily="34" charset="0"/>
              <a:ea typeface="华文细黑" panose="0201060004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INSTANT NOODLES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TextBox 22"/>
          <p:cNvSpPr txBox="1">
            <a:spLocks noChangeArrowheads="1"/>
          </p:cNvSpPr>
          <p:nvPr/>
        </p:nvSpPr>
        <p:spPr bwMode="auto">
          <a:xfrm>
            <a:off x="2406650" y="2492375"/>
            <a:ext cx="208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Verdana" panose="020B0604030504040204" pitchFamily="34" charset="0"/>
                <a:ea typeface="华文细黑" panose="02010600040101010101" pitchFamily="2" charset="-122"/>
              </a:rPr>
              <a:t>饮品事业</a:t>
            </a:r>
            <a:endParaRPr lang="en-US" altLang="zh-CN" sz="1600">
              <a:latin typeface="Verdana" panose="020B0604030504040204" pitchFamily="34" charset="0"/>
              <a:ea typeface="华文细黑" panose="0201060004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BEVERAGE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8" name="Picture 3" descr="C:\Users\10400822\Desktop\TH Group Business Stucture FA 简体 13June2014-文化园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t="70636" r="63428" b="16669"/>
          <a:stretch>
            <a:fillRect/>
          </a:stretch>
        </p:blipFill>
        <p:spPr bwMode="auto">
          <a:xfrm>
            <a:off x="4754563" y="3216275"/>
            <a:ext cx="9096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Z:\Work2014\康师傅\康师傅果汁\Creative Work\slog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10445" r="18787" b="34550"/>
          <a:stretch>
            <a:fillRect/>
          </a:stretch>
        </p:blipFill>
        <p:spPr bwMode="auto">
          <a:xfrm>
            <a:off x="2457450" y="3903663"/>
            <a:ext cx="10223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E:\Lillian\常用logo\康饮\冰红茶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4283075"/>
            <a:ext cx="8858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E:\Lillian\常用logo\康饮\绿茶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074988"/>
            <a:ext cx="11731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228600" y="2430463"/>
            <a:ext cx="2085975" cy="37766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228600" y="3074988"/>
            <a:ext cx="20859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406650" y="2435225"/>
            <a:ext cx="2089150" cy="37719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2406650" y="3081338"/>
            <a:ext cx="20891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619625" y="2430463"/>
            <a:ext cx="2089150" cy="37766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4619625" y="3074988"/>
            <a:ext cx="20891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889750" y="2430463"/>
            <a:ext cx="2152650" cy="37766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6889750" y="3074988"/>
            <a:ext cx="2152650" cy="63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280" name="Picture 30" descr="七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284538"/>
            <a:ext cx="9525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1" descr="美年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103688"/>
            <a:ext cx="784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" descr="C:\Users\10400822\Desktop\西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79850"/>
            <a:ext cx="9080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5" descr="C:\Users\10400822\Desktop\康师傅爱鲜大餐品牌logo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484813"/>
            <a:ext cx="15319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" descr="C:\Users\10400822\Desktop\红牛logo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81338"/>
            <a:ext cx="16383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45" descr="E:\Lillian\资料、稿件\常用\LOGO\方便面\酸菜牛肉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171825"/>
            <a:ext cx="10779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图片 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211513"/>
            <a:ext cx="9159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图片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5364163"/>
            <a:ext cx="5302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图片 4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5230813"/>
            <a:ext cx="2397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" descr="E:\04-支持性工作\5F视频\4-产品包装\产品包装\本味\本味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5" t="3387" r="41452" b="7182"/>
          <a:stretch>
            <a:fillRect/>
          </a:stretch>
        </p:blipFill>
        <p:spPr bwMode="auto">
          <a:xfrm>
            <a:off x="2500313" y="5207000"/>
            <a:ext cx="4143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45" descr="C:\Users\10400822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51100"/>
            <a:ext cx="1997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6" descr="C:\Users\10400822\Desktop\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478088"/>
            <a:ext cx="2016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47" descr="C:\Users\10400822\Desktop\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492375"/>
            <a:ext cx="1752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3" descr="E:\Lillian\资料、稿件\CIS\新LOGO\MKH Logotyp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855663"/>
            <a:ext cx="19383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2" descr="C:\Users\10400822\Desktop\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492375"/>
            <a:ext cx="201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4" descr="C:\Users\10400822\Desktop\咸甜酥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484813"/>
            <a:ext cx="1666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5" descr="C:\Users\10400822\Desktop\乐芙球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209925"/>
            <a:ext cx="8223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6" descr="C:\Users\10400822\Desktop\KSF小虎队彩笛卷LOGO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38663"/>
            <a:ext cx="12985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7" descr="C:\Users\10400822\Desktop\慕斯夹心新log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4518025"/>
            <a:ext cx="8207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2" descr="C:\Users\10400822\Desktop\新3+2logo-苏打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335338"/>
            <a:ext cx="11509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4" descr="C:\Users\10400822\Desktop\妙芙logo组合01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3979863"/>
            <a:ext cx="1155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3" descr="C:\Users\10400822\Desktop\香辣logo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851275"/>
            <a:ext cx="12255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2" name="Picture 4" descr="C:\Users\10400822\Desktop\黑胡椒99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659313"/>
            <a:ext cx="11096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5" descr="C:\Users\10400822\Desktop\t-白胡椒logo151205999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675188"/>
            <a:ext cx="114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4" name="Picture 45" descr="E:\Lillian\资料、稿件\常用\LOGO\百饮\u=240562811,1192298975&amp;fm=21&amp;gp=0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>
            <a:fillRect/>
          </a:stretch>
        </p:blipFill>
        <p:spPr bwMode="auto">
          <a:xfrm>
            <a:off x="5637213" y="3979863"/>
            <a:ext cx="100171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5" name="Picture 46" descr="E:\Lillian\资料、稿件\常用\LOGO\百饮\200901002216503753627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945063"/>
            <a:ext cx="11112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47" descr="E:\Lillian\资料、稿件\常用\LOGO\百饮\bki-20140221024731-434855528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972050"/>
            <a:ext cx="873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7" name="Picture 4" descr="E:\04-支持性工作\5F视频\4-产品包装\产品包装\浓浓\新浓浓logo_Option4A black tea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4103688"/>
            <a:ext cx="3603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8" name="图片 48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2" t="25182" r="39342" b="24467"/>
          <a:stretch>
            <a:fillRect/>
          </a:stretch>
        </p:blipFill>
        <p:spPr bwMode="auto">
          <a:xfrm>
            <a:off x="3479800" y="4183063"/>
            <a:ext cx="4492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9" name="图片 49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5384800"/>
            <a:ext cx="635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标题 1"/>
          <p:cNvSpPr txBox="1"/>
          <p:nvPr/>
        </p:nvSpPr>
        <p:spPr>
          <a:xfrm>
            <a:off x="117475" y="0"/>
            <a:ext cx="6175375" cy="561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endParaRPr lang="zh-CN" alt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11311" name="Picture 2" descr="E:\Lillian\资料、稿件\CIS\新LOGO\KON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1304925"/>
            <a:ext cx="1285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>
            <a:stCxn id="23" idx="0"/>
          </p:cNvCxnSpPr>
          <p:nvPr/>
        </p:nvCxnSpPr>
        <p:spPr>
          <a:xfrm flipH="1" flipV="1">
            <a:off x="1265238" y="2060575"/>
            <a:ext cx="6350" cy="3698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23" idx="0"/>
          </p:cNvCxnSpPr>
          <p:nvPr/>
        </p:nvCxnSpPr>
        <p:spPr>
          <a:xfrm>
            <a:off x="1271588" y="2060575"/>
            <a:ext cx="66929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29" idx="0"/>
          </p:cNvCxnSpPr>
          <p:nvPr/>
        </p:nvCxnSpPr>
        <p:spPr>
          <a:xfrm flipH="1" flipV="1">
            <a:off x="7964488" y="2060575"/>
            <a:ext cx="1587" cy="3698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29" idx="0"/>
          </p:cNvCxnSpPr>
          <p:nvPr/>
        </p:nvCxnSpPr>
        <p:spPr>
          <a:xfrm flipH="1" flipV="1">
            <a:off x="5634038" y="2071688"/>
            <a:ext cx="1587" cy="3698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29" idx="0"/>
          </p:cNvCxnSpPr>
          <p:nvPr/>
        </p:nvCxnSpPr>
        <p:spPr>
          <a:xfrm flipH="1" flipV="1">
            <a:off x="3392488" y="2071688"/>
            <a:ext cx="1587" cy="3698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9" idx="0"/>
          </p:cNvCxnSpPr>
          <p:nvPr/>
        </p:nvCxnSpPr>
        <p:spPr>
          <a:xfrm flipH="1" flipV="1">
            <a:off x="4492625" y="1708150"/>
            <a:ext cx="3175" cy="35242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318" name="矩形 1"/>
          <p:cNvSpPr>
            <a:spLocks noChangeArrowheads="1"/>
          </p:cNvSpPr>
          <p:nvPr/>
        </p:nvSpPr>
        <p:spPr bwMode="auto">
          <a:xfrm>
            <a:off x="188913" y="255588"/>
            <a:ext cx="418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康师傅控股有限公司概况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1143000" y="1069340"/>
            <a:ext cx="7010400" cy="50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/>
              <a:t>截至</a:t>
            </a:r>
            <a:r>
              <a:rPr lang="en-US" altLang="zh-CN" sz="2400" dirty="0"/>
              <a:t>2018</a:t>
            </a:r>
            <a:r>
              <a:rPr lang="zh-CN" altLang="en-US" sz="2400" dirty="0"/>
              <a:t>年</a:t>
            </a:r>
            <a:r>
              <a:rPr lang="en-US" altLang="zh-CN" sz="2400" dirty="0"/>
              <a:t>12 </a:t>
            </a:r>
            <a:r>
              <a:rPr lang="zh-CN" altLang="en-US" sz="2400" dirty="0"/>
              <a:t>月底，本集团共拥有</a:t>
            </a:r>
            <a:r>
              <a:rPr lang="en-US" altLang="zh-CN" sz="2400" dirty="0"/>
              <a:t>369</a:t>
            </a:r>
            <a:r>
              <a:rPr lang="zh-CN" altLang="en-US" sz="2400" dirty="0"/>
              <a:t>个营业所及</a:t>
            </a:r>
            <a:r>
              <a:rPr lang="en-US" altLang="zh-CN" sz="2400" dirty="0"/>
              <a:t>108</a:t>
            </a:r>
            <a:r>
              <a:rPr lang="zh-CN" altLang="en-US" sz="2400" dirty="0"/>
              <a:t>个仓库以服务</a:t>
            </a:r>
            <a:r>
              <a:rPr lang="en-US" altLang="zh-CN" sz="2400" dirty="0"/>
              <a:t>28415</a:t>
            </a:r>
            <a:r>
              <a:rPr lang="zh-CN" altLang="en-US" sz="2400" dirty="0"/>
              <a:t>家经销商及</a:t>
            </a:r>
            <a:r>
              <a:rPr lang="en-US" altLang="zh-CN" sz="2400" dirty="0"/>
              <a:t>140779 </a:t>
            </a:r>
            <a:r>
              <a:rPr lang="zh-CN" altLang="en-US" sz="2400" dirty="0"/>
              <a:t>家直营零售商。方便面生产线</a:t>
            </a:r>
            <a:r>
              <a:rPr lang="en-US" altLang="zh-CN" sz="2400" dirty="0"/>
              <a:t>167</a:t>
            </a:r>
            <a:r>
              <a:rPr lang="zh-CN" altLang="en-US" sz="2400" dirty="0"/>
              <a:t>条（生产基地</a:t>
            </a:r>
            <a:r>
              <a:rPr lang="en-US" altLang="zh-CN" sz="2400" dirty="0">
                <a:solidFill>
                  <a:srgbClr val="FF0000"/>
                </a:solidFill>
              </a:rPr>
              <a:t>15</a:t>
            </a:r>
            <a:r>
              <a:rPr lang="zh-CN" altLang="en-US" sz="2400" dirty="0"/>
              <a:t>家），饮品生产线</a:t>
            </a:r>
            <a:r>
              <a:rPr lang="en-US" altLang="zh-CN" sz="2400" dirty="0"/>
              <a:t>430</a:t>
            </a:r>
            <a:r>
              <a:rPr lang="zh-CN" altLang="en-US" sz="2400" dirty="0"/>
              <a:t>条（生产基地近</a:t>
            </a:r>
            <a:r>
              <a:rPr lang="en-US" altLang="zh-CN" sz="2400" dirty="0">
                <a:solidFill>
                  <a:srgbClr val="FF0000"/>
                </a:solidFill>
              </a:rPr>
              <a:t>100</a:t>
            </a:r>
            <a:r>
              <a:rPr lang="zh-CN" altLang="en-US" sz="2400" dirty="0"/>
              <a:t>家），</a:t>
            </a:r>
            <a:r>
              <a:rPr lang="en-US" altLang="zh-CN" sz="2400" dirty="0"/>
              <a:t>2018</a:t>
            </a:r>
            <a:r>
              <a:rPr lang="zh-CN" altLang="en-US" sz="2400" dirty="0"/>
              <a:t>年度实现收益</a:t>
            </a:r>
            <a:r>
              <a:rPr lang="en-US" altLang="zh-CN" sz="2400" dirty="0"/>
              <a:t>606.86</a:t>
            </a:r>
            <a:r>
              <a:rPr lang="zh-CN" altLang="en-US" sz="2400" dirty="0"/>
              <a:t>亿元人民币。</a:t>
            </a:r>
            <a:endParaRPr lang="en-US" altLang="zh-CN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/>
              <a:t>截止</a:t>
            </a:r>
            <a:r>
              <a:rPr lang="en-US" altLang="zh-CN" sz="2400" dirty="0"/>
              <a:t>2019</a:t>
            </a:r>
            <a:r>
              <a:rPr lang="zh-CN" altLang="en-US" sz="2400" dirty="0"/>
              <a:t>年</a:t>
            </a:r>
            <a:r>
              <a:rPr lang="en-US" altLang="zh-CN" sz="2400" dirty="0"/>
              <a:t>6</a:t>
            </a:r>
            <a:r>
              <a:rPr lang="zh-CN" altLang="en-US" sz="2400" dirty="0"/>
              <a:t>月，康师傅市值达</a:t>
            </a:r>
            <a:r>
              <a:rPr lang="en-US" altLang="zh-CN" sz="2400" dirty="0"/>
              <a:t>716.4</a:t>
            </a:r>
            <a:r>
              <a:rPr lang="zh-CN" altLang="en-US" sz="2400" dirty="0"/>
              <a:t>亿港元。品牌价值约</a:t>
            </a:r>
            <a:r>
              <a:rPr lang="en-US" altLang="zh-CN" sz="2400" dirty="0"/>
              <a:t>90</a:t>
            </a:r>
            <a:r>
              <a:rPr lang="zh-CN" altLang="en-US" sz="2400" dirty="0"/>
              <a:t>亿美元。自</a:t>
            </a:r>
            <a:r>
              <a:rPr lang="en-US" altLang="zh-CN" sz="2400" dirty="0"/>
              <a:t>2014</a:t>
            </a:r>
            <a:r>
              <a:rPr lang="zh-CN" altLang="en-US" sz="2400" dirty="0"/>
              <a:t>年与上海迪士尼度假区建立战略联盟关 系后，康师傅又相继与星巴克、</a:t>
            </a:r>
            <a:r>
              <a:rPr lang="en-US" altLang="zh-CN" sz="2400" dirty="0"/>
              <a:t>NBA</a:t>
            </a:r>
            <a:r>
              <a:rPr lang="zh-CN" altLang="en-US" sz="2400" dirty="0"/>
              <a:t>等国际品牌建立战略合作伙伴关系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灯片编号占位符 1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2" name="Picture 4" descr="whitRbox"/>
          <p:cNvPicPr/>
          <p:nvPr/>
        </p:nvPicPr>
        <p:blipFill>
          <a:blip r:embed="rId1"/>
          <a:stretch>
            <a:fillRect/>
          </a:stretch>
        </p:blipFill>
        <p:spPr>
          <a:xfrm>
            <a:off x="1057275" y="304800"/>
            <a:ext cx="4876800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"/>
          <p:cNvSpPr txBox="1"/>
          <p:nvPr/>
        </p:nvSpPr>
        <p:spPr bwMode="auto">
          <a:xfrm>
            <a:off x="1143000" y="342900"/>
            <a:ext cx="30607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sz="3200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  <a:sym typeface="+mn-ea"/>
              </a:rPr>
              <a:t>方便面事业群</a:t>
            </a:r>
            <a:endParaRPr kumimoji="0" lang="zh-TW" altLang="en-US" sz="32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charset="-122"/>
              <a:ea typeface="华文新魏" panose="02010800040101010101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0484" name="Picture 17" descr="r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0572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 Box 20"/>
          <p:cNvSpPr txBox="1"/>
          <p:nvPr/>
        </p:nvSpPr>
        <p:spPr>
          <a:xfrm>
            <a:off x="3733800" y="2622550"/>
            <a:ext cx="1420813" cy="463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实际用人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Text Box 25"/>
          <p:cNvSpPr txBox="1"/>
          <p:nvPr/>
        </p:nvSpPr>
        <p:spPr>
          <a:xfrm>
            <a:off x="6337300" y="2743200"/>
            <a:ext cx="134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用人不精准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Text Box 26"/>
          <p:cNvSpPr txBox="1"/>
          <p:nvPr/>
        </p:nvSpPr>
        <p:spPr>
          <a:xfrm>
            <a:off x="6683375" y="3355975"/>
            <a:ext cx="6540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341438"/>
            <a:ext cx="7991475" cy="4725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灯片编号占位符 1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4" name="Picture 4" descr="whitRbox"/>
          <p:cNvPicPr/>
          <p:nvPr/>
        </p:nvPicPr>
        <p:blipFill>
          <a:blip r:embed="rId1"/>
          <a:stretch>
            <a:fillRect/>
          </a:stretch>
        </p:blipFill>
        <p:spPr>
          <a:xfrm>
            <a:off x="1057275" y="304800"/>
            <a:ext cx="4876800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"/>
          <p:cNvSpPr txBox="1"/>
          <p:nvPr/>
        </p:nvSpPr>
        <p:spPr bwMode="auto">
          <a:xfrm>
            <a:off x="1143000" y="342900"/>
            <a:ext cx="6096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sz="3200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杭州顶益厂区图</a:t>
            </a:r>
            <a:endParaRPr kumimoji="0" lang="zh-TW" altLang="en-US" sz="32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3556" name="Picture 17" descr="r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0572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 Box 20"/>
          <p:cNvSpPr txBox="1"/>
          <p:nvPr/>
        </p:nvSpPr>
        <p:spPr>
          <a:xfrm>
            <a:off x="3733800" y="2622550"/>
            <a:ext cx="1420813" cy="463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实际用人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Text Box 25"/>
          <p:cNvSpPr txBox="1"/>
          <p:nvPr/>
        </p:nvSpPr>
        <p:spPr>
          <a:xfrm>
            <a:off x="6337300" y="2743200"/>
            <a:ext cx="134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用人不精准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Text Box 26"/>
          <p:cNvSpPr txBox="1"/>
          <p:nvPr/>
        </p:nvSpPr>
        <p:spPr>
          <a:xfrm>
            <a:off x="6683375" y="3355975"/>
            <a:ext cx="6540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6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577975"/>
            <a:ext cx="8121650" cy="4579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90524104639"/>
          <p:cNvPicPr>
            <a:picLocks noChangeAspect="1"/>
          </p:cNvPicPr>
          <p:nvPr/>
        </p:nvPicPr>
        <p:blipFill>
          <a:blip r:embed="rId1"/>
          <a:srcRect l="147" t="529" r="2346" b="16177"/>
          <a:stretch>
            <a:fillRect/>
          </a:stretch>
        </p:blipFill>
        <p:spPr>
          <a:xfrm>
            <a:off x="-62230" y="1251585"/>
            <a:ext cx="9291320" cy="49009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公司简介</a:t>
            </a:r>
            <a:endParaRPr lang="zh-CN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915035" y="1353185"/>
            <a:ext cx="731393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080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杭州顶益食品有限公司是顶新集团下属子公司之一，隶属康师傅方便面事业群，1995年4月于杭州经济技术开发区破土动工，12月份正式投产，投资总金额达</a:t>
            </a:r>
            <a:r>
              <a: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2990</a:t>
            </a:r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美元。公司从日本、德国、台湾等国家和地区引进具有世界一流水平的全套方便面生产线16条，生产容器面、袋面、干脆面，年产量可达16亿包。开业以来，屡次获得外商投资先进企业等大奖，是杭州市重点扶持发展的26家大集团、大企业之一。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灯片编号占位符 1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8" name="Picture 4" descr="whitRbox"/>
          <p:cNvPicPr/>
          <p:nvPr/>
        </p:nvPicPr>
        <p:blipFill>
          <a:blip r:embed="rId1"/>
          <a:stretch>
            <a:fillRect/>
          </a:stretch>
        </p:blipFill>
        <p:spPr>
          <a:xfrm>
            <a:off x="1057275" y="304800"/>
            <a:ext cx="4876800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"/>
          <p:cNvSpPr txBox="1"/>
          <p:nvPr/>
        </p:nvSpPr>
        <p:spPr bwMode="auto">
          <a:xfrm>
            <a:off x="1143000" y="342900"/>
            <a:ext cx="6096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zh-CN" altLang="en-US" sz="3200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杭州顶益厂区图</a:t>
            </a:r>
            <a:endParaRPr kumimoji="0" lang="zh-TW" altLang="en-US" sz="32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4580" name="Picture 17" descr="r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0572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ext Box 20"/>
          <p:cNvSpPr txBox="1"/>
          <p:nvPr/>
        </p:nvSpPr>
        <p:spPr>
          <a:xfrm>
            <a:off x="3733800" y="2622550"/>
            <a:ext cx="1420813" cy="463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实际用人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2" name="Text Box 25"/>
          <p:cNvSpPr txBox="1"/>
          <p:nvPr/>
        </p:nvSpPr>
        <p:spPr>
          <a:xfrm>
            <a:off x="6337300" y="2743200"/>
            <a:ext cx="134620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用人不精准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Text Box 26"/>
          <p:cNvSpPr txBox="1"/>
          <p:nvPr/>
        </p:nvSpPr>
        <p:spPr>
          <a:xfrm>
            <a:off x="6683375" y="3355975"/>
            <a:ext cx="6540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498" y="1513633"/>
            <a:ext cx="2598535" cy="1686768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0F6FC6">
                <a:gamma/>
                <a:shade val="60000"/>
                <a:invGamma/>
              </a:srgbClr>
            </a:prst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2220" y="1579638"/>
            <a:ext cx="2386124" cy="1620763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0F6FC6">
                <a:gamma/>
                <a:shade val="60000"/>
                <a:invGamma/>
              </a:srgbClr>
            </a:prstShdw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5051" y="4046220"/>
            <a:ext cx="2866411" cy="2149808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0F6FC6">
                <a:gamma/>
                <a:shade val="60000"/>
                <a:invGamma/>
              </a:srgbClr>
            </a:prst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3408" y="3933056"/>
            <a:ext cx="2866410" cy="2149808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0F6FC6">
                <a:gamma/>
                <a:shade val="60000"/>
                <a:invGamma/>
              </a:srgbClr>
            </a:prstShdw>
          </a:effectLst>
        </p:spPr>
      </p:pic>
      <p:sp>
        <p:nvSpPr>
          <p:cNvPr id="14" name="TextBox 13"/>
          <p:cNvSpPr txBox="1"/>
          <p:nvPr/>
        </p:nvSpPr>
        <p:spPr>
          <a:xfrm>
            <a:off x="779463" y="3438525"/>
            <a:ext cx="25130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b="0" kern="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制面一处车间</a:t>
            </a:r>
            <a:endParaRPr kumimoji="0" lang="zh-CN" altLang="en-US" sz="1600" b="0" kern="0" cap="none" spc="0" normalizeH="0" baseline="0" noProof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1613" y="3384550"/>
            <a:ext cx="25209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b="0" kern="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参观走廊</a:t>
            </a:r>
            <a:endParaRPr kumimoji="0" lang="zh-CN" altLang="en-US" sz="1600" b="0" kern="0" cap="none" spc="0" normalizeH="0" baseline="0" noProof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6963" y="4292600"/>
            <a:ext cx="430213" cy="16573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b="0" kern="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行政楼  一楼</a:t>
            </a:r>
            <a:endParaRPr kumimoji="0" lang="zh-CN" altLang="en-US" sz="1600" b="0" kern="0" cap="none" spc="0" normalizeH="0" baseline="0" noProof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6913" y="4211003"/>
            <a:ext cx="431800" cy="187166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b="0" kern="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行政楼  二楼</a:t>
            </a:r>
            <a:endParaRPr kumimoji="0" lang="zh-CN" altLang="en-US" sz="1600" b="0" kern="0" cap="none" spc="0" normalizeH="0" baseline="0" noProof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4592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675" y="2193925"/>
            <a:ext cx="2741613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609975" y="1676400"/>
            <a:ext cx="25130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b="0" kern="0" cap="none" spc="0" normalizeH="0" baseline="0" noProof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行政楼</a:t>
            </a:r>
            <a:endParaRPr kumimoji="0" lang="zh-CN" altLang="en-US" sz="1600" b="0" kern="0" cap="none" spc="0" normalizeH="0" baseline="0" noProof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COMMONDATA" val="eyJoZGlkIjoiNGI2MDkxNjY3NjAxMTE5M2U4YzkyZGY4OTgyODkxYjcifQ=="/>
</p:tagLst>
</file>

<file path=ppt/theme/theme1.xml><?xml version="1.0" encoding="utf-8"?>
<a:theme xmlns:a="http://schemas.openxmlformats.org/drawingml/2006/main" name="12_Office 佈景主題">
  <a:themeElements>
    <a:clrScheme name="1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佈景主題">
      <a:majorFont>
        <a:latin typeface="Microsoft JhengHei"/>
        <a:ea typeface="宋体"/>
        <a:cs typeface=""/>
      </a:majorFont>
      <a:minorFont>
        <a:latin typeface="Corbe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WPS 演示</Application>
  <PresentationFormat>全屏显示(4:3)</PresentationFormat>
  <Paragraphs>225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Arial Unicode MS</vt:lpstr>
      <vt:lpstr>Microsoft JhengHei</vt:lpstr>
      <vt:lpstr>黑体</vt:lpstr>
      <vt:lpstr>华文新魏</vt:lpstr>
      <vt:lpstr>微软雅黑</vt:lpstr>
      <vt:lpstr>Corbel</vt:lpstr>
      <vt:lpstr>Calibri</vt:lpstr>
      <vt:lpstr>方正兰亭超细黑简体</vt:lpstr>
      <vt:lpstr>Verdana</vt:lpstr>
      <vt:lpstr>华文细黑</vt:lpstr>
      <vt:lpstr>12_Office 佈景主題</vt:lpstr>
      <vt:lpstr>杭州顶益食品有限公司招募宣传册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公司简介</vt:lpstr>
      <vt:lpstr>PowerPoint 演示文稿</vt:lpstr>
      <vt:lpstr>PowerPoint 演示文稿</vt:lpstr>
      <vt:lpstr>工作内容、环境和时间</vt:lpstr>
      <vt:lpstr>薪资福利</vt:lpstr>
      <vt:lpstr>住宿介绍</vt:lpstr>
      <vt:lpstr>PowerPoint 演示文稿</vt:lpstr>
    </vt:vector>
  </TitlesOfParts>
  <Company>智得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2012年昆明动员</dc:title>
  <dc:creator>101  管理本部 韩鹰</dc:creator>
  <cp:lastModifiedBy>未定义</cp:lastModifiedBy>
  <cp:revision>2313</cp:revision>
  <cp:lastPrinted>2013-06-29T08:31:00Z</cp:lastPrinted>
  <dcterms:created xsi:type="dcterms:W3CDTF">2012-05-11T09:03:00Z</dcterms:created>
  <dcterms:modified xsi:type="dcterms:W3CDTF">2022-08-31T07:18:48Z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2052-11.1.0.12313</vt:lpwstr>
  </property>
  <property fmtid="{D5CDD505-2E9C-101B-9397-08002B2CF9AE}" pid="4" name="ICV">
    <vt:lpwstr>9CAE6F25A82545AAA0B47A64ED427225</vt:lpwstr>
  </property>
</Properties>
</file>